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258" r:id="rId3"/>
    <p:sldId id="257" r:id="rId4"/>
    <p:sldId id="259" r:id="rId5"/>
    <p:sldId id="278" r:id="rId6"/>
    <p:sldId id="269" r:id="rId7"/>
    <p:sldId id="272" r:id="rId8"/>
    <p:sldId id="267" r:id="rId9"/>
    <p:sldId id="268" r:id="rId10"/>
    <p:sldId id="273" r:id="rId11"/>
    <p:sldId id="270" r:id="rId12"/>
    <p:sldId id="261" r:id="rId13"/>
    <p:sldId id="271" r:id="rId14"/>
    <p:sldId id="263" r:id="rId15"/>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p15:clr>
            <a:srgbClr val="A4A3A4"/>
          </p15:clr>
        </p15:guide>
        <p15:guide id="2" pos="13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5"/>
    <p:restoredTop sz="94673"/>
  </p:normalViewPr>
  <p:slideViewPr>
    <p:cSldViewPr snapToGrid="0" snapToObjects="1">
      <p:cViewPr varScale="1">
        <p:scale>
          <a:sx n="65" d="100"/>
          <a:sy n="65" d="100"/>
        </p:scale>
        <p:origin x="1440" y="48"/>
      </p:cViewPr>
      <p:guideLst>
        <p:guide orient="horz" pos="1008"/>
        <p:guide pos="134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76EC30-1C40-DD43-8F74-4FCFDD640C01}" type="datetimeFigureOut">
              <a:rPr lang="de-DE" smtClean="0"/>
              <a:pPr/>
              <a:t>07.05.2022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7B4A79-CD32-4142-812B-B415594C35A5}" type="slidenum">
              <a:rPr lang="de-DE" smtClean="0"/>
              <a:pPr/>
              <a:t>‹Nr.›</a:t>
            </a:fld>
            <a:endParaRPr lang="de-DE"/>
          </a:p>
        </p:txBody>
      </p:sp>
    </p:spTree>
    <p:extLst>
      <p:ext uri="{BB962C8B-B14F-4D97-AF65-F5344CB8AC3E}">
        <p14:creationId xmlns:p14="http://schemas.microsoft.com/office/powerpoint/2010/main" val="4011230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C5A615-02A5-354D-9F48-DE8D4780FF22}" type="datetimeFigureOut">
              <a:rPr lang="de-DE" smtClean="0"/>
              <a:pPr/>
              <a:t>07.05.2022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0F2395-B590-CE4D-B2A3-106B66EDBD28}" type="slidenum">
              <a:rPr lang="de-DE" smtClean="0"/>
              <a:pPr/>
              <a:t>‹Nr.›</a:t>
            </a:fld>
            <a:endParaRPr lang="de-DE"/>
          </a:p>
        </p:txBody>
      </p:sp>
    </p:spTree>
    <p:extLst>
      <p:ext uri="{BB962C8B-B14F-4D97-AF65-F5344CB8AC3E}">
        <p14:creationId xmlns:p14="http://schemas.microsoft.com/office/powerpoint/2010/main" val="36906475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5800" y="2130425"/>
            <a:ext cx="7772400" cy="1470025"/>
          </a:xfrm>
          <a:prstGeom prst="rect">
            <a:avLst/>
          </a:prstGeom>
        </p:spPr>
        <p:txBody>
          <a:bodyPr/>
          <a:lstStyle>
            <a:lvl1pPr algn="l">
              <a:lnSpc>
                <a:spcPct val="80000"/>
              </a:lnSpc>
              <a:spcAft>
                <a:spcPts val="600"/>
              </a:spcAft>
              <a:defRPr sz="4200" b="1">
                <a:latin typeface="Helvetica"/>
              </a:defRPr>
            </a:lvl1pPr>
          </a:lstStyle>
          <a:p>
            <a:r>
              <a:rPr lang="de-DE" dirty="0"/>
              <a:t>Mastertitelformat </a:t>
            </a:r>
            <a:br>
              <a:rPr lang="de-DE" dirty="0"/>
            </a:br>
            <a:r>
              <a:rPr lang="de-DE" dirty="0"/>
              <a:t>bearbeiten</a:t>
            </a:r>
          </a:p>
        </p:txBody>
      </p:sp>
      <p:sp>
        <p:nvSpPr>
          <p:cNvPr id="3" name="Untertitel 2"/>
          <p:cNvSpPr>
            <a:spLocks noGrp="1"/>
          </p:cNvSpPr>
          <p:nvPr>
            <p:ph type="subTitle" idx="1" hasCustomPrompt="1"/>
          </p:nvPr>
        </p:nvSpPr>
        <p:spPr>
          <a:xfrm>
            <a:off x="685800" y="3654530"/>
            <a:ext cx="7086600" cy="119705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Ort_Datum</a:t>
            </a:r>
          </a:p>
          <a:p>
            <a:endParaRPr lang="de-DE" dirty="0"/>
          </a:p>
          <a:p>
            <a:endParaRPr lang="de-DE" dirty="0"/>
          </a:p>
        </p:txBody>
      </p:sp>
      <p:pic>
        <p:nvPicPr>
          <p:cNvPr id="7" name="Bild 6" descr="spatz_royal_fin.ai"/>
          <p:cNvPicPr>
            <a:picLocks noChangeAspect="1"/>
          </p:cNvPicPr>
          <p:nvPr userDrawn="1"/>
        </p:nvPicPr>
        <p:blipFill rotWithShape="1">
          <a:blip r:embed="rId2">
            <a:extLst>
              <a:ext uri="{28A0092B-C50C-407E-A947-70E740481C1C}">
                <a14:useLocalDpi xmlns:a14="http://schemas.microsoft.com/office/drawing/2010/main" val="0"/>
              </a:ext>
            </a:extLst>
          </a:blip>
          <a:srcRect l="8438" t="9472" r="13619" b="58234"/>
          <a:stretch/>
        </p:blipFill>
        <p:spPr>
          <a:xfrm>
            <a:off x="6747299" y="5806882"/>
            <a:ext cx="2315883" cy="959490"/>
          </a:xfrm>
          <a:prstGeom prst="rect">
            <a:avLst/>
          </a:prstGeom>
        </p:spPr>
      </p:pic>
    </p:spTree>
    <p:extLst>
      <p:ext uri="{BB962C8B-B14F-4D97-AF65-F5344CB8AC3E}">
        <p14:creationId xmlns:p14="http://schemas.microsoft.com/office/powerpoint/2010/main" val="88421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124200" y="914016"/>
            <a:ext cx="4898850" cy="586541"/>
          </a:xfrm>
          <a:prstGeom prst="rect">
            <a:avLst/>
          </a:prstGeom>
        </p:spPr>
        <p:txBody>
          <a:bodyPr>
            <a:noAutofit/>
          </a:bodyPr>
          <a:lstStyle>
            <a:lvl1pPr algn="l">
              <a:defRPr sz="3300" b="1">
                <a:latin typeface="Helvetica"/>
                <a:cs typeface="Helvetica"/>
              </a:defRPr>
            </a:lvl1pPr>
          </a:lstStyle>
          <a:p>
            <a:r>
              <a:rPr lang="de-DE" dirty="0"/>
              <a:t>Mastertitelformat</a:t>
            </a:r>
          </a:p>
        </p:txBody>
      </p:sp>
      <p:sp>
        <p:nvSpPr>
          <p:cNvPr id="3" name="Inhaltsplatzhalter 2"/>
          <p:cNvSpPr>
            <a:spLocks noGrp="1"/>
          </p:cNvSpPr>
          <p:nvPr>
            <p:ph idx="1"/>
          </p:nvPr>
        </p:nvSpPr>
        <p:spPr>
          <a:xfrm>
            <a:off x="3556000" y="1836927"/>
            <a:ext cx="5130800" cy="3400423"/>
          </a:xfrm>
          <a:prstGeom prst="rect">
            <a:avLst/>
          </a:prstGeom>
        </p:spPr>
        <p:txBody>
          <a:bodyPr/>
          <a:lstStyle>
            <a:lvl1pPr marL="177800" indent="-177800">
              <a:buClr>
                <a:srgbClr val="007CBD"/>
              </a:buClr>
              <a:buFont typeface="Lucida Grande"/>
              <a:buChar char="_"/>
              <a:defRPr sz="2100">
                <a:latin typeface="Helvetica"/>
                <a:cs typeface="Helvetica"/>
              </a:defRPr>
            </a:lvl1pPr>
            <a:lvl2pPr marL="623888" indent="-166688">
              <a:buClr>
                <a:srgbClr val="007CBD"/>
              </a:buClr>
              <a:buFont typeface="Lucida Grande"/>
              <a:buChar char="_"/>
              <a:defRPr sz="1500">
                <a:latin typeface="Helvetica"/>
                <a:cs typeface="Helvetica"/>
              </a:defRPr>
            </a:lvl2pPr>
            <a:lvl3pPr marL="1143000" indent="-228600">
              <a:buClr>
                <a:srgbClr val="007CBD"/>
              </a:buClr>
              <a:buFont typeface="Lucida Grande"/>
              <a:buChar char="_"/>
              <a:defRPr>
                <a:latin typeface="Helvetica"/>
                <a:cs typeface="Helvetica"/>
              </a:defRPr>
            </a:lvl3pPr>
            <a:lvl4pPr marL="1600200" indent="-228600">
              <a:buClr>
                <a:srgbClr val="007CBD"/>
              </a:buClr>
              <a:buFont typeface="Lucida Grande"/>
              <a:buChar char="_"/>
              <a:defRPr>
                <a:latin typeface="Helvetica"/>
                <a:cs typeface="Helvetica"/>
              </a:defRPr>
            </a:lvl4pPr>
            <a:lvl5pPr marL="2057400" indent="-228600">
              <a:buClr>
                <a:srgbClr val="007CBD"/>
              </a:buClr>
              <a:buFont typeface="Lucida Grande"/>
              <a:buChar char="_"/>
              <a:defRPr>
                <a:latin typeface="Helvetica"/>
                <a:cs typeface="Helvetica"/>
              </a:defRPr>
            </a:lvl5pPr>
          </a:lstStyle>
          <a:p>
            <a:pPr lvl="0"/>
            <a:r>
              <a:rPr lang="de-DE" dirty="0"/>
              <a:t>Mastertextformat bearbeiten</a:t>
            </a:r>
          </a:p>
          <a:p>
            <a:pPr lvl="1"/>
            <a:r>
              <a:rPr lang="de-DE" dirty="0"/>
              <a:t>Zweite Ebene</a:t>
            </a:r>
          </a:p>
        </p:txBody>
      </p:sp>
      <p:sp>
        <p:nvSpPr>
          <p:cNvPr id="8" name="Datumsplatzhalter 3"/>
          <p:cNvSpPr>
            <a:spLocks noGrp="1"/>
          </p:cNvSpPr>
          <p:nvPr>
            <p:ph type="dt" sz="half" idx="10"/>
          </p:nvPr>
        </p:nvSpPr>
        <p:spPr>
          <a:xfrm>
            <a:off x="457200" y="6467750"/>
            <a:ext cx="2133600" cy="365125"/>
          </a:xfrm>
          <a:prstGeom prst="rect">
            <a:avLst/>
          </a:prstGeom>
        </p:spPr>
        <p:txBody>
          <a:bodyPr/>
          <a:lstStyle>
            <a:lvl1pPr>
              <a:defRPr sz="1050">
                <a:latin typeface="Helvetica"/>
                <a:cs typeface="Helvetica"/>
              </a:defRPr>
            </a:lvl1pPr>
          </a:lstStyle>
          <a:p>
            <a:fld id="{E3FDB65D-DFFB-154B-94AA-0CB088B458DF}" type="datetime1">
              <a:rPr lang="de-DE" smtClean="0"/>
              <a:pPr/>
              <a:t>07.05.2022</a:t>
            </a:fld>
            <a:endParaRPr lang="de-DE" dirty="0"/>
          </a:p>
        </p:txBody>
      </p:sp>
      <p:sp>
        <p:nvSpPr>
          <p:cNvPr id="9" name="Fußzeilenplatzhalter 4"/>
          <p:cNvSpPr>
            <a:spLocks noGrp="1"/>
          </p:cNvSpPr>
          <p:nvPr>
            <p:ph type="ftr" sz="quarter" idx="11"/>
          </p:nvPr>
        </p:nvSpPr>
        <p:spPr>
          <a:xfrm>
            <a:off x="3124200" y="6467750"/>
            <a:ext cx="2895600" cy="365125"/>
          </a:xfrm>
          <a:prstGeom prst="rect">
            <a:avLst/>
          </a:prstGeom>
        </p:spPr>
        <p:txBody>
          <a:bodyPr/>
          <a:lstStyle>
            <a:lvl1pPr>
              <a:defRPr sz="1050">
                <a:solidFill>
                  <a:srgbClr val="000000"/>
                </a:solidFill>
                <a:latin typeface="Helvetica"/>
                <a:cs typeface="Helvetica"/>
              </a:defRPr>
            </a:lvl1pPr>
          </a:lstStyle>
          <a:p>
            <a:r>
              <a:rPr lang="cs-CZ"/>
              <a:t>copytest</a:t>
            </a:r>
            <a:endParaRPr lang="de-DE" dirty="0"/>
          </a:p>
        </p:txBody>
      </p:sp>
      <p:pic>
        <p:nvPicPr>
          <p:cNvPr id="10" name="Bild 9" descr="vogel_blau.ai"/>
          <p:cNvPicPr>
            <a:picLocks noChangeAspect="1"/>
          </p:cNvPicPr>
          <p:nvPr userDrawn="1"/>
        </p:nvPicPr>
        <p:blipFill rotWithShape="1">
          <a:blip r:embed="rId2">
            <a:extLst>
              <a:ext uri="{28A0092B-C50C-407E-A947-70E740481C1C}">
                <a14:useLocalDpi xmlns:a14="http://schemas.microsoft.com/office/drawing/2010/main" val="0"/>
              </a:ext>
            </a:extLst>
          </a:blip>
          <a:srcRect l="54444" t="39638" r="10185" b="38395"/>
          <a:stretch/>
        </p:blipFill>
        <p:spPr>
          <a:xfrm>
            <a:off x="8289636" y="6353102"/>
            <a:ext cx="565728" cy="340622"/>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29426946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Datumsplatzhalter 3"/>
          <p:cNvSpPr>
            <a:spLocks noGrp="1"/>
          </p:cNvSpPr>
          <p:nvPr>
            <p:ph type="dt" sz="half" idx="2"/>
          </p:nvPr>
        </p:nvSpPr>
        <p:spPr>
          <a:xfrm>
            <a:off x="457200" y="6467750"/>
            <a:ext cx="2133600" cy="365125"/>
          </a:xfrm>
          <a:prstGeom prst="rect">
            <a:avLst/>
          </a:prstGeom>
        </p:spPr>
        <p:txBody>
          <a:bodyPr/>
          <a:lstStyle>
            <a:lvl1pPr>
              <a:defRPr sz="1050">
                <a:latin typeface="Helvetica"/>
                <a:cs typeface="Helvetica"/>
              </a:defRPr>
            </a:lvl1pPr>
          </a:lstStyle>
          <a:p>
            <a:fld id="{D1A33D03-8E86-8441-9F35-E5CE61EFBDD3}" type="datetime1">
              <a:rPr lang="de-DE" smtClean="0"/>
              <a:pPr/>
              <a:t>07.05.2022</a:t>
            </a:fld>
            <a:endParaRPr lang="de-DE" dirty="0"/>
          </a:p>
        </p:txBody>
      </p:sp>
      <p:sp>
        <p:nvSpPr>
          <p:cNvPr id="15" name="Fußzeilenplatzhalter 4"/>
          <p:cNvSpPr>
            <a:spLocks noGrp="1"/>
          </p:cNvSpPr>
          <p:nvPr>
            <p:ph type="ftr" sz="quarter" idx="3"/>
          </p:nvPr>
        </p:nvSpPr>
        <p:spPr>
          <a:xfrm>
            <a:off x="3124200" y="6467750"/>
            <a:ext cx="2895600" cy="365125"/>
          </a:xfrm>
          <a:prstGeom prst="rect">
            <a:avLst/>
          </a:prstGeom>
        </p:spPr>
        <p:txBody>
          <a:bodyPr/>
          <a:lstStyle>
            <a:lvl1pPr algn="ctr">
              <a:defRPr sz="1050">
                <a:solidFill>
                  <a:srgbClr val="000000"/>
                </a:solidFill>
                <a:latin typeface="Helvetica"/>
                <a:cs typeface="Helvetica"/>
              </a:defRPr>
            </a:lvl1pPr>
          </a:lstStyle>
          <a:p>
            <a:r>
              <a:rPr lang="cs-CZ"/>
              <a:t>copytest</a:t>
            </a:r>
            <a:endParaRPr lang="de-DE" dirty="0"/>
          </a:p>
        </p:txBody>
      </p:sp>
    </p:spTree>
    <p:extLst>
      <p:ext uri="{BB962C8B-B14F-4D97-AF65-F5344CB8AC3E}">
        <p14:creationId xmlns:p14="http://schemas.microsoft.com/office/powerpoint/2010/main" val="4124350768"/>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info@goldenezwanziger.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76300" y="2130425"/>
            <a:ext cx="7772400" cy="1470025"/>
          </a:xfrm>
        </p:spPr>
        <p:txBody>
          <a:bodyPr/>
          <a:lstStyle/>
          <a:p>
            <a:pPr>
              <a:lnSpc>
                <a:spcPct val="80000"/>
              </a:lnSpc>
            </a:pPr>
            <a:r>
              <a:rPr lang="de-DE" sz="4800" dirty="0">
                <a:latin typeface="Notes-Bold" panose="02000806040000020004" pitchFamily="50" charset="0"/>
              </a:rPr>
              <a:t>COPYTEST FÜR</a:t>
            </a:r>
            <a:br>
              <a:rPr lang="de-DE" sz="4800" dirty="0">
                <a:latin typeface="Notes-Bold" panose="02000806040000020004" pitchFamily="50" charset="0"/>
              </a:rPr>
            </a:br>
            <a:r>
              <a:rPr lang="de-DE" sz="4800" dirty="0">
                <a:latin typeface="Notes-Bold" panose="02000806040000020004" pitchFamily="50" charset="0"/>
              </a:rPr>
              <a:t>NEU</a:t>
            </a:r>
            <a:r>
              <a:rPr lang="de-DE" sz="4800" dirty="0">
                <a:solidFill>
                  <a:srgbClr val="007CBD"/>
                </a:solidFill>
                <a:latin typeface="Notes-Bold" panose="02000806040000020004" pitchFamily="50" charset="0"/>
              </a:rPr>
              <a:t>_</a:t>
            </a:r>
            <a:r>
              <a:rPr lang="de-DE" sz="4800" dirty="0">
                <a:latin typeface="Notes-Bold" panose="02000806040000020004" pitchFamily="50" charset="0"/>
              </a:rPr>
              <a:t>ZWANZIGER</a:t>
            </a:r>
          </a:p>
        </p:txBody>
      </p:sp>
      <p:sp>
        <p:nvSpPr>
          <p:cNvPr id="3" name="Untertitel 2"/>
          <p:cNvSpPr>
            <a:spLocks noGrp="1"/>
          </p:cNvSpPr>
          <p:nvPr>
            <p:ph type="subTitle" idx="1"/>
          </p:nvPr>
        </p:nvSpPr>
        <p:spPr>
          <a:xfrm>
            <a:off x="876300" y="3769982"/>
            <a:ext cx="7086600" cy="2120646"/>
          </a:xfrm>
        </p:spPr>
        <p:txBody>
          <a:bodyPr/>
          <a:lstStyle/>
          <a:p>
            <a:r>
              <a:rPr lang="de-DE" sz="3000" dirty="0" err="1">
                <a:latin typeface="Notes-Regular" panose="02000506030000020004" pitchFamily="50" charset="0"/>
              </a:rPr>
              <a:t>Stand_Mai</a:t>
            </a:r>
            <a:r>
              <a:rPr lang="de-DE" sz="3000" dirty="0">
                <a:latin typeface="Notes-Regular" panose="02000506030000020004" pitchFamily="50" charset="0"/>
              </a:rPr>
              <a:t> 2022</a:t>
            </a:r>
            <a:endParaRPr lang="de-DE" sz="3000" dirty="0">
              <a:solidFill>
                <a:srgbClr val="007CBD"/>
              </a:solidFill>
              <a:latin typeface="Notes-Regular" panose="02000506030000020004" pitchFamily="50" charset="0"/>
            </a:endParaRPr>
          </a:p>
        </p:txBody>
      </p:sp>
    </p:spTree>
    <p:extLst>
      <p:ext uri="{BB962C8B-B14F-4D97-AF65-F5344CB8AC3E}">
        <p14:creationId xmlns:p14="http://schemas.microsoft.com/office/powerpoint/2010/main" val="4050879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a:spLocks noGrp="1"/>
          </p:cNvSpPr>
          <p:nvPr>
            <p:ph type="ftr" sz="quarter" idx="11"/>
          </p:nvPr>
        </p:nvSpPr>
        <p:spPr>
          <a:xfrm>
            <a:off x="278645" y="6467750"/>
            <a:ext cx="2175507" cy="365125"/>
          </a:xfrm>
        </p:spPr>
        <p:txBody>
          <a:bodyPr/>
          <a:lstStyle/>
          <a:p>
            <a:pPr algn="l"/>
            <a:r>
              <a:rPr lang="de-DE" dirty="0">
                <a:solidFill>
                  <a:schemeClr val="bg1">
                    <a:lumMod val="75000"/>
                  </a:schemeClr>
                </a:solidFill>
              </a:rPr>
              <a:t>copytest</a:t>
            </a:r>
          </a:p>
        </p:txBody>
      </p:sp>
      <p:sp>
        <p:nvSpPr>
          <p:cNvPr id="12" name="Rechteck 11"/>
          <p:cNvSpPr/>
          <p:nvPr/>
        </p:nvSpPr>
        <p:spPr>
          <a:xfrm>
            <a:off x="282633" y="349135"/>
            <a:ext cx="8562109" cy="5868785"/>
          </a:xfrm>
          <a:prstGeom prst="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p:cNvSpPr txBox="1"/>
          <p:nvPr/>
        </p:nvSpPr>
        <p:spPr>
          <a:xfrm>
            <a:off x="311287" y="391886"/>
            <a:ext cx="8538800" cy="523220"/>
          </a:xfrm>
          <a:prstGeom prst="rect">
            <a:avLst/>
          </a:prstGeom>
          <a:noFill/>
        </p:spPr>
        <p:txBody>
          <a:bodyPr wrap="square" rtlCol="0">
            <a:spAutoFit/>
          </a:bodyPr>
          <a:lstStyle/>
          <a:p>
            <a:r>
              <a:rPr lang="de-DE" sz="1400" dirty="0">
                <a:latin typeface="Helvetica" charset="0"/>
                <a:ea typeface="Helvetica" charset="0"/>
                <a:cs typeface="Helvetica" charset="0"/>
              </a:rPr>
              <a:t>Wie würdest du die App promoten, damit die Zielgruppe am besten angesprochen werden kann? </a:t>
            </a:r>
          </a:p>
          <a:p>
            <a:r>
              <a:rPr lang="de-DE" sz="1400" dirty="0">
                <a:latin typeface="Helvetica" charset="0"/>
                <a:ea typeface="Helvetica" charset="0"/>
                <a:cs typeface="Helvetica" charset="0"/>
              </a:rPr>
              <a:t>Welche Kanäle würdest du bespielen? </a:t>
            </a:r>
          </a:p>
        </p:txBody>
      </p:sp>
    </p:spTree>
    <p:extLst>
      <p:ext uri="{BB962C8B-B14F-4D97-AF65-F5344CB8AC3E}">
        <p14:creationId xmlns:p14="http://schemas.microsoft.com/office/powerpoint/2010/main" val="217487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571875" y="1836927"/>
            <a:ext cx="5130800" cy="4780004"/>
          </a:xfrm>
        </p:spPr>
        <p:txBody>
          <a:bodyPr/>
          <a:lstStyle/>
          <a:p>
            <a:pPr>
              <a:lnSpc>
                <a:spcPct val="130000"/>
              </a:lnSpc>
              <a:spcAft>
                <a:spcPts val="1200"/>
              </a:spcAft>
            </a:pPr>
            <a:r>
              <a:rPr lang="de-DE" sz="1800" dirty="0"/>
              <a:t>Was ist deine Lieblingsmarke? Bitte gib uns die Begründung in max. 3 Sätzen. Nenne außerdem die 3 zentralen Kennwerte für die deine Marke steht. Illustriere deine Marke in einem Moodboard.</a:t>
            </a:r>
          </a:p>
          <a:p>
            <a:pPr>
              <a:lnSpc>
                <a:spcPct val="130000"/>
              </a:lnSpc>
              <a:spcAft>
                <a:spcPts val="1200"/>
              </a:spcAft>
            </a:pPr>
            <a:r>
              <a:rPr lang="de-DE" sz="1800" dirty="0"/>
              <a:t>Nenne 2 Wettbewerber in dem Markt und deren 3 wichtigsten Kennwerte. </a:t>
            </a:r>
          </a:p>
          <a:p>
            <a:pPr>
              <a:lnSpc>
                <a:spcPct val="130000"/>
              </a:lnSpc>
              <a:spcAft>
                <a:spcPts val="1200"/>
              </a:spcAft>
            </a:pPr>
            <a:r>
              <a:rPr lang="de-DE" sz="1800" dirty="0"/>
              <a:t>Stelle deine Lieblingsmarke und ihre Wettbewerber in einem Positionierungskreuz dar. </a:t>
            </a:r>
          </a:p>
        </p:txBody>
      </p:sp>
      <p:sp>
        <p:nvSpPr>
          <p:cNvPr id="9" name="Titel 1"/>
          <p:cNvSpPr txBox="1">
            <a:spLocks/>
          </p:cNvSpPr>
          <p:nvPr/>
        </p:nvSpPr>
        <p:spPr>
          <a:xfrm>
            <a:off x="3086100" y="891791"/>
            <a:ext cx="5410200" cy="586541"/>
          </a:xfrm>
          <a:prstGeom prst="rect">
            <a:avLst/>
          </a:prstGeom>
        </p:spPr>
        <p:txBody>
          <a:bodyPr>
            <a:noAutofit/>
          </a:bodyPr>
          <a:lstStyle>
            <a:lvl1pPr algn="l" defTabSz="457200" rtl="0" eaLnBrk="1" latinLnBrk="0" hangingPunct="1">
              <a:spcBef>
                <a:spcPct val="0"/>
              </a:spcBef>
              <a:buNone/>
              <a:defRPr sz="3300" b="1" kern="1200">
                <a:solidFill>
                  <a:schemeClr val="tx1"/>
                </a:solidFill>
                <a:latin typeface="Helvetica"/>
                <a:ea typeface="+mj-ea"/>
                <a:cs typeface="Helvetica"/>
              </a:defRPr>
            </a:lvl1pPr>
          </a:lstStyle>
          <a:p>
            <a:r>
              <a:rPr lang="de-DE" sz="3600" dirty="0">
                <a:solidFill>
                  <a:srgbClr val="00B0F0"/>
                </a:solidFill>
              </a:rPr>
              <a:t>Deine Lieblingsmarke!</a:t>
            </a:r>
          </a:p>
        </p:txBody>
      </p:sp>
      <p:sp>
        <p:nvSpPr>
          <p:cNvPr id="5" name="Fußzeilenplatzhalter 3"/>
          <p:cNvSpPr>
            <a:spLocks noGrp="1"/>
          </p:cNvSpPr>
          <p:nvPr>
            <p:ph type="ftr" sz="quarter" idx="11"/>
          </p:nvPr>
        </p:nvSpPr>
        <p:spPr>
          <a:xfrm>
            <a:off x="278645" y="6467750"/>
            <a:ext cx="2175507" cy="365125"/>
          </a:xfrm>
        </p:spPr>
        <p:txBody>
          <a:bodyPr/>
          <a:lstStyle/>
          <a:p>
            <a:pPr algn="l"/>
            <a:r>
              <a:rPr lang="de-DE" dirty="0">
                <a:solidFill>
                  <a:schemeClr val="bg1">
                    <a:lumMod val="75000"/>
                  </a:schemeClr>
                </a:solidFill>
              </a:rPr>
              <a:t>copytest</a:t>
            </a:r>
          </a:p>
        </p:txBody>
      </p:sp>
      <p:pic>
        <p:nvPicPr>
          <p:cNvPr id="6" name="Bild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910" y="2310938"/>
            <a:ext cx="2956781" cy="2951017"/>
          </a:xfrm>
          <a:prstGeom prst="rect">
            <a:avLst/>
          </a:prstGeom>
        </p:spPr>
      </p:pic>
    </p:spTree>
    <p:extLst>
      <p:ext uri="{BB962C8B-B14F-4D97-AF65-F5344CB8AC3E}">
        <p14:creationId xmlns:p14="http://schemas.microsoft.com/office/powerpoint/2010/main" val="401005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ußzeilenplatzhalter 3"/>
          <p:cNvSpPr>
            <a:spLocks noGrp="1"/>
          </p:cNvSpPr>
          <p:nvPr>
            <p:ph type="ftr" sz="quarter" idx="11"/>
          </p:nvPr>
        </p:nvSpPr>
        <p:spPr>
          <a:xfrm>
            <a:off x="278645" y="6467750"/>
            <a:ext cx="2175507" cy="365125"/>
          </a:xfrm>
        </p:spPr>
        <p:txBody>
          <a:bodyPr/>
          <a:lstStyle/>
          <a:p>
            <a:pPr algn="l"/>
            <a:r>
              <a:rPr lang="de-DE" dirty="0">
                <a:solidFill>
                  <a:schemeClr val="bg1">
                    <a:lumMod val="75000"/>
                  </a:schemeClr>
                </a:solidFill>
              </a:rPr>
              <a:t>copytest</a:t>
            </a:r>
          </a:p>
        </p:txBody>
      </p:sp>
      <p:sp>
        <p:nvSpPr>
          <p:cNvPr id="18" name="Rechteck 17"/>
          <p:cNvSpPr/>
          <p:nvPr/>
        </p:nvSpPr>
        <p:spPr>
          <a:xfrm>
            <a:off x="448887" y="315883"/>
            <a:ext cx="8315498" cy="2211185"/>
          </a:xfrm>
          <a:prstGeom prst="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echteck 18"/>
          <p:cNvSpPr/>
          <p:nvPr/>
        </p:nvSpPr>
        <p:spPr>
          <a:xfrm>
            <a:off x="448887" y="2912224"/>
            <a:ext cx="3378367" cy="3258589"/>
          </a:xfrm>
          <a:prstGeom prst="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extfeld 21"/>
          <p:cNvSpPr txBox="1"/>
          <p:nvPr/>
        </p:nvSpPr>
        <p:spPr>
          <a:xfrm>
            <a:off x="448887" y="337576"/>
            <a:ext cx="1955985" cy="307777"/>
          </a:xfrm>
          <a:prstGeom prst="rect">
            <a:avLst/>
          </a:prstGeom>
          <a:noFill/>
        </p:spPr>
        <p:txBody>
          <a:bodyPr wrap="none" rtlCol="0">
            <a:spAutoFit/>
          </a:bodyPr>
          <a:lstStyle/>
          <a:p>
            <a:r>
              <a:rPr lang="de-DE" sz="1400" dirty="0">
                <a:latin typeface="Helvetica" charset="0"/>
                <a:ea typeface="Helvetica" charset="0"/>
                <a:cs typeface="Helvetica" charset="0"/>
              </a:rPr>
              <a:t>Deine Lieblingsmarke:</a:t>
            </a:r>
          </a:p>
        </p:txBody>
      </p:sp>
      <p:sp>
        <p:nvSpPr>
          <p:cNvPr id="23" name="Textfeld 22"/>
          <p:cNvSpPr txBox="1"/>
          <p:nvPr/>
        </p:nvSpPr>
        <p:spPr>
          <a:xfrm>
            <a:off x="448887" y="797243"/>
            <a:ext cx="854658" cy="307777"/>
          </a:xfrm>
          <a:prstGeom prst="rect">
            <a:avLst/>
          </a:prstGeom>
          <a:noFill/>
        </p:spPr>
        <p:txBody>
          <a:bodyPr wrap="none" rtlCol="0">
            <a:spAutoFit/>
          </a:bodyPr>
          <a:lstStyle/>
          <a:p>
            <a:r>
              <a:rPr lang="de-DE" sz="1400" dirty="0">
                <a:latin typeface="Helvetica" charset="0"/>
                <a:ea typeface="Helvetica" charset="0"/>
                <a:cs typeface="Helvetica" charset="0"/>
              </a:rPr>
              <a:t>Warum?</a:t>
            </a:r>
          </a:p>
        </p:txBody>
      </p:sp>
      <p:sp>
        <p:nvSpPr>
          <p:cNvPr id="24" name="Textfeld 23"/>
          <p:cNvSpPr txBox="1"/>
          <p:nvPr/>
        </p:nvSpPr>
        <p:spPr>
          <a:xfrm>
            <a:off x="455042" y="1478688"/>
            <a:ext cx="1239442" cy="307777"/>
          </a:xfrm>
          <a:prstGeom prst="rect">
            <a:avLst/>
          </a:prstGeom>
          <a:noFill/>
        </p:spPr>
        <p:txBody>
          <a:bodyPr wrap="none" rtlCol="0">
            <a:spAutoFit/>
          </a:bodyPr>
          <a:lstStyle/>
          <a:p>
            <a:r>
              <a:rPr lang="de-DE" sz="1400" dirty="0">
                <a:latin typeface="Helvetica" charset="0"/>
                <a:ea typeface="Helvetica" charset="0"/>
                <a:cs typeface="Helvetica" charset="0"/>
              </a:rPr>
              <a:t>3 Kennwerte </a:t>
            </a:r>
          </a:p>
        </p:txBody>
      </p:sp>
      <p:cxnSp>
        <p:nvCxnSpPr>
          <p:cNvPr id="26" name="Gerade Verbindung 25"/>
          <p:cNvCxnSpPr>
            <a:stCxn id="18" idx="1"/>
            <a:endCxn id="18" idx="3"/>
          </p:cNvCxnSpPr>
          <p:nvPr/>
        </p:nvCxnSpPr>
        <p:spPr>
          <a:xfrm>
            <a:off x="448887" y="1421476"/>
            <a:ext cx="8315498" cy="0"/>
          </a:xfrm>
          <a:prstGeom prst="line">
            <a:avLst/>
          </a:prstGeom>
          <a:ln cmpd="dbl">
            <a:solidFill>
              <a:srgbClr val="00B0F0"/>
            </a:solidFill>
            <a:prstDash val="sysDot"/>
          </a:ln>
        </p:spPr>
        <p:style>
          <a:lnRef idx="2">
            <a:schemeClr val="accent1"/>
          </a:lnRef>
          <a:fillRef idx="0">
            <a:schemeClr val="accent1"/>
          </a:fillRef>
          <a:effectRef idx="1">
            <a:schemeClr val="accent1"/>
          </a:effectRef>
          <a:fontRef idx="minor">
            <a:schemeClr val="tx1"/>
          </a:fontRef>
        </p:style>
      </p:cxnSp>
      <p:cxnSp>
        <p:nvCxnSpPr>
          <p:cNvPr id="28" name="Gerade Verbindung 27"/>
          <p:cNvCxnSpPr>
            <a:cxnSpLocks/>
            <a:stCxn id="19" idx="1"/>
            <a:endCxn id="19" idx="3"/>
          </p:cNvCxnSpPr>
          <p:nvPr/>
        </p:nvCxnSpPr>
        <p:spPr>
          <a:xfrm>
            <a:off x="448887" y="4541519"/>
            <a:ext cx="3378367" cy="0"/>
          </a:xfrm>
          <a:prstGeom prst="line">
            <a:avLst/>
          </a:prstGeom>
          <a:ln cmpd="dbl">
            <a:solidFill>
              <a:srgbClr val="00B0F0"/>
            </a:solidFill>
            <a:prstDash val="sysDot"/>
          </a:ln>
        </p:spPr>
        <p:style>
          <a:lnRef idx="2">
            <a:schemeClr val="accent1"/>
          </a:lnRef>
          <a:fillRef idx="0">
            <a:schemeClr val="accent1"/>
          </a:fillRef>
          <a:effectRef idx="1">
            <a:schemeClr val="accent1"/>
          </a:effectRef>
          <a:fontRef idx="minor">
            <a:schemeClr val="tx1"/>
          </a:fontRef>
        </p:style>
      </p:cxnSp>
      <p:sp>
        <p:nvSpPr>
          <p:cNvPr id="33" name="Textfeld 32"/>
          <p:cNvSpPr txBox="1"/>
          <p:nvPr/>
        </p:nvSpPr>
        <p:spPr>
          <a:xfrm>
            <a:off x="448887" y="2942706"/>
            <a:ext cx="1444754" cy="307777"/>
          </a:xfrm>
          <a:prstGeom prst="rect">
            <a:avLst/>
          </a:prstGeom>
          <a:noFill/>
        </p:spPr>
        <p:txBody>
          <a:bodyPr wrap="none" rtlCol="0">
            <a:spAutoFit/>
          </a:bodyPr>
          <a:lstStyle/>
          <a:p>
            <a:r>
              <a:rPr lang="de-DE" sz="1400" dirty="0">
                <a:latin typeface="Helvetica" charset="0"/>
                <a:ea typeface="Helvetica" charset="0"/>
                <a:cs typeface="Helvetica" charset="0"/>
              </a:rPr>
              <a:t>Wettbewerber 1</a:t>
            </a:r>
          </a:p>
        </p:txBody>
      </p:sp>
      <p:sp>
        <p:nvSpPr>
          <p:cNvPr id="34" name="Textfeld 33"/>
          <p:cNvSpPr txBox="1"/>
          <p:nvPr/>
        </p:nvSpPr>
        <p:spPr>
          <a:xfrm>
            <a:off x="5417674" y="2928851"/>
            <a:ext cx="1444754" cy="307777"/>
          </a:xfrm>
          <a:prstGeom prst="rect">
            <a:avLst/>
          </a:prstGeom>
          <a:noFill/>
        </p:spPr>
        <p:txBody>
          <a:bodyPr wrap="none" rtlCol="0">
            <a:spAutoFit/>
          </a:bodyPr>
          <a:lstStyle/>
          <a:p>
            <a:r>
              <a:rPr lang="de-DE" sz="1400" dirty="0">
                <a:latin typeface="Helvetica" charset="0"/>
                <a:ea typeface="Helvetica" charset="0"/>
                <a:cs typeface="Helvetica" charset="0"/>
              </a:rPr>
              <a:t>Wettbewerber 2</a:t>
            </a:r>
          </a:p>
        </p:txBody>
      </p:sp>
      <p:sp>
        <p:nvSpPr>
          <p:cNvPr id="41" name="Rechteck 40"/>
          <p:cNvSpPr/>
          <p:nvPr/>
        </p:nvSpPr>
        <p:spPr>
          <a:xfrm>
            <a:off x="5417674" y="2912225"/>
            <a:ext cx="3346710" cy="3258589"/>
          </a:xfrm>
          <a:prstGeom prst="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42" name="Gerade Verbindung 41"/>
          <p:cNvCxnSpPr>
            <a:cxnSpLocks/>
            <a:endCxn id="41" idx="3"/>
          </p:cNvCxnSpPr>
          <p:nvPr/>
        </p:nvCxnSpPr>
        <p:spPr>
          <a:xfrm>
            <a:off x="5417674" y="4524892"/>
            <a:ext cx="3346710" cy="16628"/>
          </a:xfrm>
          <a:prstGeom prst="line">
            <a:avLst/>
          </a:prstGeom>
          <a:ln cmpd="dbl">
            <a:solidFill>
              <a:srgbClr val="00B0F0"/>
            </a:solidFill>
            <a:prstDash val="sysDot"/>
          </a:ln>
        </p:spPr>
        <p:style>
          <a:lnRef idx="2">
            <a:schemeClr val="accent1"/>
          </a:lnRef>
          <a:fillRef idx="0">
            <a:schemeClr val="accent1"/>
          </a:fillRef>
          <a:effectRef idx="1">
            <a:schemeClr val="accent1"/>
          </a:effectRef>
          <a:fontRef idx="minor">
            <a:schemeClr val="tx1"/>
          </a:fontRef>
        </p:style>
      </p:cxnSp>
      <p:sp>
        <p:nvSpPr>
          <p:cNvPr id="48" name="Rechteck 47"/>
          <p:cNvSpPr/>
          <p:nvPr/>
        </p:nvSpPr>
        <p:spPr>
          <a:xfrm>
            <a:off x="439577" y="4574371"/>
            <a:ext cx="1189749" cy="307777"/>
          </a:xfrm>
          <a:prstGeom prst="rect">
            <a:avLst/>
          </a:prstGeom>
        </p:spPr>
        <p:txBody>
          <a:bodyPr wrap="none">
            <a:spAutoFit/>
          </a:bodyPr>
          <a:lstStyle/>
          <a:p>
            <a:r>
              <a:rPr lang="de-DE" sz="1400" dirty="0">
                <a:latin typeface="Helvetica" charset="0"/>
                <a:ea typeface="Helvetica" charset="0"/>
                <a:cs typeface="Helvetica" charset="0"/>
              </a:rPr>
              <a:t>3 Kennwerte</a:t>
            </a:r>
            <a:endParaRPr lang="de-DE" sz="1400" dirty="0"/>
          </a:p>
        </p:txBody>
      </p:sp>
      <p:sp>
        <p:nvSpPr>
          <p:cNvPr id="49" name="Rechteck 48"/>
          <p:cNvSpPr/>
          <p:nvPr/>
        </p:nvSpPr>
        <p:spPr>
          <a:xfrm>
            <a:off x="5417674" y="4577142"/>
            <a:ext cx="1189749" cy="307777"/>
          </a:xfrm>
          <a:prstGeom prst="rect">
            <a:avLst/>
          </a:prstGeom>
        </p:spPr>
        <p:txBody>
          <a:bodyPr wrap="none">
            <a:spAutoFit/>
          </a:bodyPr>
          <a:lstStyle/>
          <a:p>
            <a:r>
              <a:rPr lang="de-DE" sz="1400" dirty="0">
                <a:latin typeface="Helvetica" charset="0"/>
                <a:ea typeface="Helvetica" charset="0"/>
                <a:cs typeface="Helvetica" charset="0"/>
              </a:rPr>
              <a:t>3 Kennwerte</a:t>
            </a:r>
            <a:endParaRPr lang="de-DE" sz="1400" dirty="0"/>
          </a:p>
        </p:txBody>
      </p:sp>
    </p:spTree>
    <p:extLst>
      <p:ext uri="{BB962C8B-B14F-4D97-AF65-F5344CB8AC3E}">
        <p14:creationId xmlns:p14="http://schemas.microsoft.com/office/powerpoint/2010/main" val="3006265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a:spLocks noGrp="1"/>
          </p:cNvSpPr>
          <p:nvPr>
            <p:ph type="ftr" sz="quarter" idx="11"/>
          </p:nvPr>
        </p:nvSpPr>
        <p:spPr>
          <a:xfrm>
            <a:off x="278645" y="6467750"/>
            <a:ext cx="2175507" cy="365125"/>
          </a:xfrm>
        </p:spPr>
        <p:txBody>
          <a:bodyPr/>
          <a:lstStyle/>
          <a:p>
            <a:pPr algn="l"/>
            <a:r>
              <a:rPr lang="de-DE" dirty="0">
                <a:solidFill>
                  <a:schemeClr val="bg1">
                    <a:lumMod val="75000"/>
                  </a:schemeClr>
                </a:solidFill>
              </a:rPr>
              <a:t>copytest</a:t>
            </a:r>
          </a:p>
        </p:txBody>
      </p:sp>
      <p:grpSp>
        <p:nvGrpSpPr>
          <p:cNvPr id="7" name="Group 4"/>
          <p:cNvGrpSpPr>
            <a:grpSpLocks/>
          </p:cNvGrpSpPr>
          <p:nvPr/>
        </p:nvGrpSpPr>
        <p:grpSpPr bwMode="auto">
          <a:xfrm>
            <a:off x="2470285" y="2573655"/>
            <a:ext cx="4203429" cy="3835458"/>
            <a:chOff x="0" y="0"/>
            <a:chExt cx="2336" cy="2336"/>
          </a:xfrm>
          <a:effectLst>
            <a:reflection blurRad="6350" stA="50000" endA="300" endPos="55500" dist="101600" dir="5400000" sy="-100000" algn="bl" rotWithShape="0"/>
          </a:effectLst>
        </p:grpSpPr>
        <p:sp>
          <p:nvSpPr>
            <p:cNvPr id="8" name="Line 5"/>
            <p:cNvSpPr>
              <a:spLocks noChangeShapeType="1"/>
            </p:cNvSpPr>
            <p:nvPr/>
          </p:nvSpPr>
          <p:spPr bwMode="auto">
            <a:xfrm>
              <a:off x="0" y="1161"/>
              <a:ext cx="2336" cy="0"/>
            </a:xfrm>
            <a:prstGeom prst="line">
              <a:avLst/>
            </a:prstGeom>
            <a:noFill/>
            <a:ln w="19050" cmpd="sng">
              <a:solidFill>
                <a:srgbClr val="00B0F0"/>
              </a:solidFill>
              <a:prstDash val="sysDash"/>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de-DE">
                <a:effectLst/>
              </a:endParaRPr>
            </a:p>
          </p:txBody>
        </p:sp>
        <p:sp>
          <p:nvSpPr>
            <p:cNvPr id="9" name="Line 6"/>
            <p:cNvSpPr>
              <a:spLocks noChangeShapeType="1"/>
            </p:cNvSpPr>
            <p:nvPr/>
          </p:nvSpPr>
          <p:spPr bwMode="auto">
            <a:xfrm>
              <a:off x="1161" y="0"/>
              <a:ext cx="0" cy="2336"/>
            </a:xfrm>
            <a:prstGeom prst="line">
              <a:avLst/>
            </a:prstGeom>
            <a:noFill/>
            <a:ln w="19050" cmpd="sng">
              <a:solidFill>
                <a:srgbClr val="00B0F0"/>
              </a:solidFill>
              <a:prstDash val="sysDash"/>
              <a:round/>
              <a:headEnd type="none" w="med" len="med"/>
              <a:tailEnd type="none" w="med" len="med"/>
            </a:ln>
            <a:extLst>
              <a:ext uri="{909E8E84-426E-40dd-AFC4-6F175D3DCCD1}">
                <a14:hiddenFill xmlns="" xmlns:a14="http://schemas.microsoft.com/office/drawing/2010/main">
                  <a:noFill/>
                </a14:hiddenFill>
              </a:ext>
            </a:extLst>
          </p:spPr>
          <p:txBody>
            <a:bodyPr/>
            <a:lstStyle/>
            <a:p>
              <a:endParaRPr lang="de-DE">
                <a:effectLst/>
              </a:endParaRPr>
            </a:p>
          </p:txBody>
        </p:sp>
      </p:grpSp>
      <p:sp>
        <p:nvSpPr>
          <p:cNvPr id="12" name="Rechteck 11"/>
          <p:cNvSpPr/>
          <p:nvPr/>
        </p:nvSpPr>
        <p:spPr>
          <a:xfrm>
            <a:off x="498764" y="448887"/>
            <a:ext cx="8113221" cy="1818324"/>
          </a:xfrm>
          <a:prstGeom prst="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extfeld 12"/>
          <p:cNvSpPr txBox="1"/>
          <p:nvPr/>
        </p:nvSpPr>
        <p:spPr>
          <a:xfrm>
            <a:off x="507982" y="532014"/>
            <a:ext cx="8104003" cy="738664"/>
          </a:xfrm>
          <a:prstGeom prst="rect">
            <a:avLst/>
          </a:prstGeom>
          <a:noFill/>
        </p:spPr>
        <p:txBody>
          <a:bodyPr wrap="square" rtlCol="0">
            <a:spAutoFit/>
          </a:bodyPr>
          <a:lstStyle/>
          <a:p>
            <a:r>
              <a:rPr lang="de-DE" sz="1400" dirty="0">
                <a:latin typeface="Helvetica" charset="0"/>
                <a:ea typeface="Helvetica" charset="0"/>
                <a:cs typeface="Helvetica" charset="0"/>
              </a:rPr>
              <a:t>Positionierung deiner Marke. Mit welchen Dimensionen lässt sich dein Markt am besten beschreiben? Beschrifte die Pole dementsprechend (zum Beispiel modern vs. traditionell, Discount- vs. Premiumqualität) und ordne die Marken logisch ein. Begründe deine Einordnung kurz.</a:t>
            </a:r>
          </a:p>
        </p:txBody>
      </p:sp>
      <p:cxnSp>
        <p:nvCxnSpPr>
          <p:cNvPr id="14" name="Gerade Verbindung 13"/>
          <p:cNvCxnSpPr/>
          <p:nvPr/>
        </p:nvCxnSpPr>
        <p:spPr>
          <a:xfrm>
            <a:off x="515389" y="1310475"/>
            <a:ext cx="8096596" cy="41564"/>
          </a:xfrm>
          <a:prstGeom prst="line">
            <a:avLst/>
          </a:prstGeom>
          <a:ln cmpd="dbl">
            <a:solidFill>
              <a:srgbClr val="00B0F0"/>
            </a:solidFill>
            <a:prstDash val="sysDot"/>
          </a:ln>
        </p:spPr>
        <p:style>
          <a:lnRef idx="2">
            <a:schemeClr val="accent1"/>
          </a:lnRef>
          <a:fillRef idx="0">
            <a:schemeClr val="accent1"/>
          </a:fillRef>
          <a:effectRef idx="1">
            <a:schemeClr val="accent1"/>
          </a:effectRef>
          <a:fontRef idx="minor">
            <a:schemeClr val="tx1"/>
          </a:fontRef>
        </p:style>
      </p:cxnSp>
      <p:sp>
        <p:nvSpPr>
          <p:cNvPr id="15" name="Textfeld 14"/>
          <p:cNvSpPr txBox="1"/>
          <p:nvPr/>
        </p:nvSpPr>
        <p:spPr>
          <a:xfrm>
            <a:off x="515389" y="1270678"/>
            <a:ext cx="641333" cy="369332"/>
          </a:xfrm>
          <a:prstGeom prst="rect">
            <a:avLst/>
          </a:prstGeom>
          <a:noFill/>
        </p:spPr>
        <p:txBody>
          <a:bodyPr wrap="square" rtlCol="0">
            <a:spAutoFit/>
          </a:bodyPr>
          <a:lstStyle/>
          <a:p>
            <a:r>
              <a:rPr lang="de-DE"/>
              <a:t>...</a:t>
            </a:r>
          </a:p>
        </p:txBody>
      </p:sp>
    </p:spTree>
    <p:extLst>
      <p:ext uri="{BB962C8B-B14F-4D97-AF65-F5344CB8AC3E}">
        <p14:creationId xmlns:p14="http://schemas.microsoft.com/office/powerpoint/2010/main" val="532980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8825" y="776750"/>
            <a:ext cx="4898850" cy="586541"/>
          </a:xfrm>
        </p:spPr>
        <p:txBody>
          <a:bodyPr/>
          <a:lstStyle/>
          <a:p>
            <a:r>
              <a:rPr lang="de-DE" dirty="0">
                <a:solidFill>
                  <a:srgbClr val="00B0F0"/>
                </a:solidFill>
              </a:rPr>
              <a:t>Fertig! ... naja, fast.</a:t>
            </a:r>
          </a:p>
        </p:txBody>
      </p:sp>
      <p:sp>
        <p:nvSpPr>
          <p:cNvPr id="3" name="Inhaltsplatzhalter 2"/>
          <p:cNvSpPr>
            <a:spLocks noGrp="1"/>
          </p:cNvSpPr>
          <p:nvPr>
            <p:ph idx="1"/>
          </p:nvPr>
        </p:nvSpPr>
        <p:spPr>
          <a:xfrm>
            <a:off x="2006600" y="2647284"/>
            <a:ext cx="5130800" cy="3400423"/>
          </a:xfrm>
        </p:spPr>
        <p:txBody>
          <a:bodyPr/>
          <a:lstStyle/>
          <a:p>
            <a:pPr marL="0" indent="0" algn="ctr">
              <a:buNone/>
            </a:pPr>
            <a:r>
              <a:rPr lang="de-DE" sz="1800" dirty="0"/>
              <a:t>Sende uns deine Antworten als PDF an </a:t>
            </a:r>
            <a:r>
              <a:rPr lang="de-DE" sz="1800" dirty="0">
                <a:solidFill>
                  <a:srgbClr val="007CBD"/>
                </a:solidFill>
              </a:rPr>
              <a:t>info@goldenezwanziger.de</a:t>
            </a:r>
          </a:p>
          <a:p>
            <a:pPr marL="0" indent="0" algn="ctr">
              <a:buNone/>
            </a:pPr>
            <a:endParaRPr lang="de-DE" sz="1800" dirty="0"/>
          </a:p>
          <a:p>
            <a:pPr marL="0" indent="0" algn="ctr">
              <a:buNone/>
            </a:pPr>
            <a:r>
              <a:rPr lang="de-DE" sz="1800" dirty="0"/>
              <a:t>Wir hoffen, dass es hat dir Spaß gemacht und </a:t>
            </a:r>
            <a:br>
              <a:rPr lang="de-DE" sz="1800" dirty="0"/>
            </a:br>
            <a:r>
              <a:rPr lang="de-DE" sz="1800" dirty="0"/>
              <a:t>freuen uns darauf, dich kennen zu lernen!</a:t>
            </a:r>
          </a:p>
        </p:txBody>
      </p:sp>
      <p:sp>
        <p:nvSpPr>
          <p:cNvPr id="5" name="Fußzeilenplatzhalter 3"/>
          <p:cNvSpPr>
            <a:spLocks noGrp="1"/>
          </p:cNvSpPr>
          <p:nvPr>
            <p:ph type="ftr" sz="quarter" idx="11"/>
          </p:nvPr>
        </p:nvSpPr>
        <p:spPr>
          <a:xfrm>
            <a:off x="278645" y="6467750"/>
            <a:ext cx="2175507" cy="365125"/>
          </a:xfrm>
        </p:spPr>
        <p:txBody>
          <a:bodyPr/>
          <a:lstStyle/>
          <a:p>
            <a:pPr algn="l"/>
            <a:r>
              <a:rPr lang="de-DE" dirty="0">
                <a:solidFill>
                  <a:schemeClr val="bg1">
                    <a:lumMod val="75000"/>
                  </a:schemeClr>
                </a:solidFill>
              </a:rPr>
              <a:t>copytest</a:t>
            </a:r>
          </a:p>
        </p:txBody>
      </p:sp>
      <p:sp>
        <p:nvSpPr>
          <p:cNvPr id="6" name="Rechteck 5">
            <a:hlinkClick r:id="rId2"/>
          </p:cNvPr>
          <p:cNvSpPr/>
          <p:nvPr/>
        </p:nvSpPr>
        <p:spPr>
          <a:xfrm>
            <a:off x="3556000" y="2174875"/>
            <a:ext cx="2984500" cy="2857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41111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571875" y="1836927"/>
            <a:ext cx="5130800" cy="4116401"/>
          </a:xfrm>
        </p:spPr>
        <p:txBody>
          <a:bodyPr/>
          <a:lstStyle/>
          <a:p>
            <a:pPr>
              <a:lnSpc>
                <a:spcPct val="130000"/>
              </a:lnSpc>
              <a:spcAft>
                <a:spcPts val="1200"/>
              </a:spcAft>
            </a:pPr>
            <a:r>
              <a:rPr lang="de-DE" sz="1800" dirty="0"/>
              <a:t>Erstelle deine Antworten am besten in einer PowerPoint-Datei, die du uns dann als PDF zuschickst.</a:t>
            </a:r>
          </a:p>
          <a:p>
            <a:pPr>
              <a:lnSpc>
                <a:spcPct val="130000"/>
              </a:lnSpc>
              <a:spcAft>
                <a:spcPts val="1200"/>
              </a:spcAft>
            </a:pPr>
            <a:r>
              <a:rPr lang="de-DE" sz="1800" dirty="0"/>
              <a:t>In der Kürze liegt die Würze, keine zu ausführlichen Antworten. Nutze nur den Platz, der dir in den Templates zur Verfügung steht.</a:t>
            </a:r>
          </a:p>
          <a:p>
            <a:pPr>
              <a:lnSpc>
                <a:spcPct val="130000"/>
              </a:lnSpc>
              <a:spcAft>
                <a:spcPts val="1200"/>
              </a:spcAft>
            </a:pPr>
            <a:r>
              <a:rPr lang="de-DE" sz="1800" dirty="0"/>
              <a:t>Lass deiner Kreativität freien Lauf. Verwende gerne Bilder, Grafiken usw., wenn sie deine Ausführungen und Begründungen unterstützen.</a:t>
            </a:r>
          </a:p>
          <a:p>
            <a:pPr>
              <a:lnSpc>
                <a:spcPct val="130000"/>
              </a:lnSpc>
            </a:pPr>
            <a:endParaRPr lang="de-DE" sz="1800" dirty="0"/>
          </a:p>
        </p:txBody>
      </p:sp>
      <p:sp>
        <p:nvSpPr>
          <p:cNvPr id="9" name="Titel 1"/>
          <p:cNvSpPr txBox="1">
            <a:spLocks/>
          </p:cNvSpPr>
          <p:nvPr/>
        </p:nvSpPr>
        <p:spPr>
          <a:xfrm>
            <a:off x="3086100" y="891791"/>
            <a:ext cx="5410200" cy="586541"/>
          </a:xfrm>
          <a:prstGeom prst="rect">
            <a:avLst/>
          </a:prstGeom>
        </p:spPr>
        <p:txBody>
          <a:bodyPr>
            <a:noAutofit/>
          </a:bodyPr>
          <a:lstStyle>
            <a:lvl1pPr algn="l" defTabSz="457200" rtl="0" eaLnBrk="1" latinLnBrk="0" hangingPunct="1">
              <a:spcBef>
                <a:spcPct val="0"/>
              </a:spcBef>
              <a:buNone/>
              <a:defRPr sz="3300" b="1" kern="1200">
                <a:solidFill>
                  <a:schemeClr val="tx1"/>
                </a:solidFill>
                <a:latin typeface="Helvetica"/>
                <a:ea typeface="+mj-ea"/>
                <a:cs typeface="Helvetica"/>
              </a:defRPr>
            </a:lvl1pPr>
          </a:lstStyle>
          <a:p>
            <a:r>
              <a:rPr lang="de-DE" sz="3600" dirty="0">
                <a:solidFill>
                  <a:srgbClr val="00B0F0"/>
                </a:solidFill>
              </a:rPr>
              <a:t>Hinweise zum Ausfüllen</a:t>
            </a:r>
          </a:p>
        </p:txBody>
      </p:sp>
      <p:sp>
        <p:nvSpPr>
          <p:cNvPr id="5" name="Fußzeilenplatzhalter 3"/>
          <p:cNvSpPr>
            <a:spLocks noGrp="1"/>
          </p:cNvSpPr>
          <p:nvPr>
            <p:ph type="ftr" sz="quarter" idx="11"/>
          </p:nvPr>
        </p:nvSpPr>
        <p:spPr>
          <a:xfrm>
            <a:off x="278645" y="6467750"/>
            <a:ext cx="2175507" cy="365125"/>
          </a:xfrm>
        </p:spPr>
        <p:txBody>
          <a:bodyPr/>
          <a:lstStyle/>
          <a:p>
            <a:pPr algn="l"/>
            <a:r>
              <a:rPr lang="de-DE" dirty="0">
                <a:solidFill>
                  <a:schemeClr val="bg1">
                    <a:lumMod val="75000"/>
                  </a:schemeClr>
                </a:solidFill>
              </a:rPr>
              <a:t>copytest</a:t>
            </a:r>
          </a:p>
        </p:txBody>
      </p:sp>
      <p:pic>
        <p:nvPicPr>
          <p:cNvPr id="2" name="Bild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25" y="1885013"/>
            <a:ext cx="2954145" cy="3087973"/>
          </a:xfrm>
          <a:prstGeom prst="rect">
            <a:avLst/>
          </a:prstGeom>
        </p:spPr>
      </p:pic>
    </p:spTree>
    <p:extLst>
      <p:ext uri="{BB962C8B-B14F-4D97-AF65-F5344CB8AC3E}">
        <p14:creationId xmlns:p14="http://schemas.microsoft.com/office/powerpoint/2010/main" val="107066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3925" y="884036"/>
            <a:ext cx="4898850" cy="779872"/>
          </a:xfrm>
        </p:spPr>
        <p:txBody>
          <a:bodyPr/>
          <a:lstStyle/>
          <a:p>
            <a:r>
              <a:rPr lang="de-DE" sz="4000" dirty="0">
                <a:solidFill>
                  <a:srgbClr val="00B0F0"/>
                </a:solidFill>
              </a:rPr>
              <a:t>WHO ARE YOU ?</a:t>
            </a:r>
          </a:p>
        </p:txBody>
      </p:sp>
      <p:sp>
        <p:nvSpPr>
          <p:cNvPr id="3" name="Inhaltsplatzhalter 2"/>
          <p:cNvSpPr>
            <a:spLocks noGrp="1"/>
          </p:cNvSpPr>
          <p:nvPr>
            <p:ph idx="1"/>
          </p:nvPr>
        </p:nvSpPr>
        <p:spPr>
          <a:xfrm>
            <a:off x="3556000" y="1932178"/>
            <a:ext cx="5130800" cy="2894656"/>
          </a:xfrm>
        </p:spPr>
        <p:txBody>
          <a:bodyPr/>
          <a:lstStyle/>
          <a:p>
            <a:pPr marL="0" indent="0">
              <a:lnSpc>
                <a:spcPct val="130000"/>
              </a:lnSpc>
              <a:buNone/>
            </a:pPr>
            <a:r>
              <a:rPr lang="de-DE" sz="1800" dirty="0"/>
              <a:t>Bevor wir dich zu einem Gespräch einladen, wollen wir ein Gefühl dafür bekommen, wer du bist, wie du so tickst und wie gut du deine Gedanken auf den Punkt bringen kannst. </a:t>
            </a:r>
          </a:p>
          <a:p>
            <a:pPr marL="0" indent="0">
              <a:lnSpc>
                <a:spcPct val="130000"/>
              </a:lnSpc>
              <a:buNone/>
            </a:pPr>
            <a:r>
              <a:rPr lang="de-DE" sz="1800" dirty="0"/>
              <a:t>Also sei spontan, antworte einfach und unkompliziert. </a:t>
            </a:r>
          </a:p>
          <a:p>
            <a:pPr marL="0" indent="0">
              <a:lnSpc>
                <a:spcPct val="130000"/>
              </a:lnSpc>
              <a:buNone/>
            </a:pPr>
            <a:r>
              <a:rPr lang="de-DE" sz="1800" dirty="0"/>
              <a:t>Vor allem aber, hab Spaß dabei !</a:t>
            </a:r>
          </a:p>
          <a:p>
            <a:pPr>
              <a:lnSpc>
                <a:spcPct val="130000"/>
              </a:lnSpc>
            </a:pPr>
            <a:endParaRPr lang="de-DE" sz="1800" dirty="0"/>
          </a:p>
          <a:p>
            <a:pPr>
              <a:lnSpc>
                <a:spcPct val="130000"/>
              </a:lnSpc>
            </a:pPr>
            <a:endParaRPr lang="de-DE" sz="1800" dirty="0"/>
          </a:p>
        </p:txBody>
      </p:sp>
      <p:sp>
        <p:nvSpPr>
          <p:cNvPr id="5" name="Fußzeilenplatzhalter 3"/>
          <p:cNvSpPr>
            <a:spLocks noGrp="1"/>
          </p:cNvSpPr>
          <p:nvPr>
            <p:ph type="ftr" sz="quarter" idx="11"/>
          </p:nvPr>
        </p:nvSpPr>
        <p:spPr>
          <a:xfrm>
            <a:off x="278645" y="6467750"/>
            <a:ext cx="2175507" cy="365125"/>
          </a:xfrm>
        </p:spPr>
        <p:txBody>
          <a:bodyPr/>
          <a:lstStyle/>
          <a:p>
            <a:pPr algn="l"/>
            <a:r>
              <a:rPr lang="de-DE" dirty="0">
                <a:solidFill>
                  <a:schemeClr val="bg1">
                    <a:lumMod val="75000"/>
                  </a:schemeClr>
                </a:solidFill>
              </a:rPr>
              <a:t>copytest</a:t>
            </a:r>
          </a:p>
        </p:txBody>
      </p:sp>
      <p:pic>
        <p:nvPicPr>
          <p:cNvPr id="12" name="Bild 11"/>
          <p:cNvPicPr>
            <a:picLocks noChangeAspect="1"/>
          </p:cNvPicPr>
          <p:nvPr/>
        </p:nvPicPr>
        <p:blipFill rotWithShape="1">
          <a:blip r:embed="rId2">
            <a:graysc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6581" r="28267" b="20831"/>
          <a:stretch/>
        </p:blipFill>
        <p:spPr>
          <a:xfrm rot="20785053">
            <a:off x="691843" y="2428594"/>
            <a:ext cx="2203553" cy="19318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7409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a:spLocks noGrp="1"/>
          </p:cNvSpPr>
          <p:nvPr>
            <p:ph type="ftr" sz="quarter" idx="11"/>
          </p:nvPr>
        </p:nvSpPr>
        <p:spPr>
          <a:xfrm>
            <a:off x="278645" y="6467750"/>
            <a:ext cx="2175507" cy="365125"/>
          </a:xfrm>
        </p:spPr>
        <p:txBody>
          <a:bodyPr/>
          <a:lstStyle/>
          <a:p>
            <a:pPr algn="l"/>
            <a:r>
              <a:rPr lang="de-DE" dirty="0">
                <a:solidFill>
                  <a:schemeClr val="bg1">
                    <a:lumMod val="75000"/>
                  </a:schemeClr>
                </a:solidFill>
              </a:rPr>
              <a:t>copytest</a:t>
            </a:r>
          </a:p>
        </p:txBody>
      </p:sp>
      <p:sp>
        <p:nvSpPr>
          <p:cNvPr id="5" name="Inhaltsplatzhalter 4"/>
          <p:cNvSpPr>
            <a:spLocks noGrp="1"/>
          </p:cNvSpPr>
          <p:nvPr>
            <p:ph idx="1"/>
          </p:nvPr>
        </p:nvSpPr>
        <p:spPr>
          <a:xfrm>
            <a:off x="518927" y="2512258"/>
            <a:ext cx="8072203" cy="3461290"/>
          </a:xfrm>
        </p:spPr>
        <p:txBody>
          <a:bodyPr/>
          <a:lstStyle/>
          <a:p>
            <a:r>
              <a:rPr lang="de-DE" dirty="0"/>
              <a:t>Deine Vitaldaten!</a:t>
            </a:r>
          </a:p>
          <a:p>
            <a:pPr marL="0" indent="0">
              <a:buNone/>
            </a:pPr>
            <a:r>
              <a:rPr lang="de-DE" sz="1200" dirty="0"/>
              <a:t>    (Name, Alter, Kontakt usw.)</a:t>
            </a:r>
          </a:p>
          <a:p>
            <a:pPr marL="0" indent="0">
              <a:buNone/>
            </a:pPr>
            <a:endParaRPr lang="de-DE" dirty="0"/>
          </a:p>
          <a:p>
            <a:pPr marL="0" indent="0">
              <a:buNone/>
            </a:pPr>
            <a:endParaRPr lang="de-DE" dirty="0"/>
          </a:p>
          <a:p>
            <a:pPr marL="0" indent="0">
              <a:buNone/>
            </a:pPr>
            <a:endParaRPr lang="de-DE" sz="800" dirty="0"/>
          </a:p>
          <a:p>
            <a:pPr marL="0" indent="0">
              <a:buNone/>
            </a:pPr>
            <a:endParaRPr lang="de-DE" dirty="0"/>
          </a:p>
          <a:p>
            <a:r>
              <a:rPr lang="de-DE" dirty="0"/>
              <a:t>Was studierst du?</a:t>
            </a:r>
          </a:p>
          <a:p>
            <a:pPr marL="0" indent="0">
              <a:buNone/>
            </a:pPr>
            <a:r>
              <a:rPr lang="de-DE" sz="1200" dirty="0"/>
              <a:t>    (Dein Werdegang)</a:t>
            </a:r>
          </a:p>
          <a:p>
            <a:pPr marL="0" indent="0">
              <a:buNone/>
            </a:pPr>
            <a:endParaRPr lang="de-DE" sz="1200" dirty="0"/>
          </a:p>
          <a:p>
            <a:pPr marL="0" indent="0">
              <a:buNone/>
            </a:pPr>
            <a:endParaRPr lang="de-DE" sz="1200" dirty="0"/>
          </a:p>
          <a:p>
            <a:pPr marL="0" indent="0">
              <a:buNone/>
            </a:pPr>
            <a:endParaRPr lang="de-DE" sz="1200" dirty="0"/>
          </a:p>
          <a:p>
            <a:pPr marL="0" indent="0">
              <a:buNone/>
            </a:pPr>
            <a:endParaRPr lang="de-DE" sz="1200" dirty="0"/>
          </a:p>
          <a:p>
            <a:pPr marL="0" indent="0">
              <a:buNone/>
            </a:pPr>
            <a:r>
              <a:rPr lang="de-DE" sz="1200" dirty="0"/>
              <a:t>    </a:t>
            </a:r>
          </a:p>
          <a:p>
            <a:pPr marL="0" indent="0">
              <a:buNone/>
            </a:pPr>
            <a:endParaRPr lang="de-DE" sz="1200" dirty="0"/>
          </a:p>
          <a:p>
            <a:pPr marL="0" indent="0">
              <a:buNone/>
            </a:pPr>
            <a:endParaRPr lang="de-DE" sz="1200" dirty="0"/>
          </a:p>
          <a:p>
            <a:pPr marL="0" indent="0">
              <a:buNone/>
            </a:pPr>
            <a:endParaRPr lang="de-DE" sz="1200" dirty="0"/>
          </a:p>
        </p:txBody>
      </p:sp>
      <p:sp>
        <p:nvSpPr>
          <p:cNvPr id="7" name="Rechteck 6"/>
          <p:cNvSpPr/>
          <p:nvPr/>
        </p:nvSpPr>
        <p:spPr>
          <a:xfrm>
            <a:off x="3234329" y="2512258"/>
            <a:ext cx="5516381" cy="1514349"/>
          </a:xfrm>
          <a:prstGeom prst="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3234330" y="4459199"/>
            <a:ext cx="5516381" cy="1514349"/>
          </a:xfrm>
          <a:prstGeom prst="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a:spLocks noGrp="1"/>
          </p:cNvSpPr>
          <p:nvPr>
            <p:ph type="title"/>
          </p:nvPr>
        </p:nvSpPr>
        <p:spPr>
          <a:xfrm>
            <a:off x="3124200" y="914016"/>
            <a:ext cx="4898850" cy="586541"/>
          </a:xfrm>
        </p:spPr>
        <p:txBody>
          <a:bodyPr/>
          <a:lstStyle/>
          <a:p>
            <a:r>
              <a:rPr lang="de-DE" sz="3600">
                <a:solidFill>
                  <a:srgbClr val="00B0F0"/>
                </a:solidFill>
                <a:latin typeface="Helvetica" charset="0"/>
                <a:ea typeface="Helvetica" charset="0"/>
                <a:cs typeface="Helvetica" charset="0"/>
              </a:rPr>
              <a:t>Steckbrief!</a:t>
            </a:r>
            <a:endParaRPr lang="de-DE" sz="3600" dirty="0">
              <a:solidFill>
                <a:srgbClr val="00B0F0"/>
              </a:solidFill>
              <a:latin typeface="Helvetica" charset="0"/>
              <a:ea typeface="Helvetica" charset="0"/>
              <a:cs typeface="Helvetica" charset="0"/>
            </a:endParaRPr>
          </a:p>
        </p:txBody>
      </p:sp>
      <p:sp>
        <p:nvSpPr>
          <p:cNvPr id="20" name="Textfeld 19"/>
          <p:cNvSpPr txBox="1"/>
          <p:nvPr/>
        </p:nvSpPr>
        <p:spPr>
          <a:xfrm rot="634261">
            <a:off x="6835762" y="938065"/>
            <a:ext cx="690307" cy="369332"/>
          </a:xfrm>
          <a:prstGeom prst="rect">
            <a:avLst/>
          </a:prstGeom>
          <a:noFill/>
        </p:spPr>
        <p:txBody>
          <a:bodyPr wrap="square" rtlCol="0">
            <a:spAutoFit/>
          </a:bodyPr>
          <a:lstStyle/>
          <a:p>
            <a:r>
              <a:rPr lang="de-DE" dirty="0"/>
              <a:t>Bild</a:t>
            </a:r>
          </a:p>
        </p:txBody>
      </p:sp>
      <p:sp>
        <p:nvSpPr>
          <p:cNvPr id="23" name="Rechteck 22"/>
          <p:cNvSpPr/>
          <p:nvPr/>
        </p:nvSpPr>
        <p:spPr>
          <a:xfrm rot="581897">
            <a:off x="6262657" y="260732"/>
            <a:ext cx="1836520" cy="1723998"/>
          </a:xfrm>
          <a:prstGeom prst="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97477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a:spLocks noGrp="1"/>
          </p:cNvSpPr>
          <p:nvPr>
            <p:ph type="ftr" sz="quarter" idx="11"/>
          </p:nvPr>
        </p:nvSpPr>
        <p:spPr>
          <a:xfrm>
            <a:off x="278645" y="6467750"/>
            <a:ext cx="2175507" cy="365125"/>
          </a:xfrm>
        </p:spPr>
        <p:txBody>
          <a:bodyPr/>
          <a:lstStyle/>
          <a:p>
            <a:pPr algn="l"/>
            <a:r>
              <a:rPr lang="de-DE" dirty="0">
                <a:solidFill>
                  <a:schemeClr val="bg1">
                    <a:lumMod val="75000"/>
                  </a:schemeClr>
                </a:solidFill>
              </a:rPr>
              <a:t>copytest</a:t>
            </a:r>
          </a:p>
        </p:txBody>
      </p:sp>
      <p:sp>
        <p:nvSpPr>
          <p:cNvPr id="7" name="Rechteck 6"/>
          <p:cNvSpPr/>
          <p:nvPr/>
        </p:nvSpPr>
        <p:spPr>
          <a:xfrm>
            <a:off x="3234330" y="1845935"/>
            <a:ext cx="5516381" cy="2014927"/>
          </a:xfrm>
          <a:prstGeom prst="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a:spLocks noGrp="1"/>
          </p:cNvSpPr>
          <p:nvPr>
            <p:ph type="title"/>
          </p:nvPr>
        </p:nvSpPr>
        <p:spPr>
          <a:xfrm>
            <a:off x="3124200" y="914016"/>
            <a:ext cx="4898850" cy="586541"/>
          </a:xfrm>
        </p:spPr>
        <p:txBody>
          <a:bodyPr/>
          <a:lstStyle/>
          <a:p>
            <a:r>
              <a:rPr lang="de-DE" sz="3600" dirty="0">
                <a:solidFill>
                  <a:srgbClr val="00B0F0"/>
                </a:solidFill>
                <a:latin typeface="Helvetica" charset="0"/>
                <a:ea typeface="Helvetica" charset="0"/>
                <a:cs typeface="Helvetica" charset="0"/>
              </a:rPr>
              <a:t>Steckbrief!</a:t>
            </a:r>
          </a:p>
        </p:txBody>
      </p:sp>
      <p:sp>
        <p:nvSpPr>
          <p:cNvPr id="10" name="Inhaltsplatzhalter 4"/>
          <p:cNvSpPr>
            <a:spLocks noGrp="1"/>
          </p:cNvSpPr>
          <p:nvPr>
            <p:ph idx="1"/>
          </p:nvPr>
        </p:nvSpPr>
        <p:spPr>
          <a:xfrm>
            <a:off x="631223" y="2011680"/>
            <a:ext cx="2708878" cy="4396751"/>
          </a:xfrm>
        </p:spPr>
        <p:txBody>
          <a:bodyPr/>
          <a:lstStyle/>
          <a:p>
            <a:pPr marL="0" indent="0">
              <a:buNone/>
            </a:pPr>
            <a:endParaRPr lang="de-DE" sz="700" dirty="0"/>
          </a:p>
          <a:p>
            <a:r>
              <a:rPr lang="de-DE" dirty="0"/>
              <a:t>Deine Stärken     </a:t>
            </a:r>
            <a:r>
              <a:rPr lang="de-DE" sz="1200" dirty="0"/>
              <a:t>(Hast Du bereits Erfahrungen, </a:t>
            </a:r>
          </a:p>
          <a:p>
            <a:pPr marL="0" indent="0">
              <a:buNone/>
            </a:pPr>
            <a:r>
              <a:rPr lang="de-DE" sz="1200" dirty="0"/>
              <a:t>    besondere Qualifikationen oder </a:t>
            </a:r>
          </a:p>
          <a:p>
            <a:pPr marL="0" indent="0">
              <a:buNone/>
            </a:pPr>
            <a:r>
              <a:rPr lang="de-DE" sz="1200" dirty="0"/>
              <a:t>    Fertigkeiten, die Du bei den </a:t>
            </a:r>
          </a:p>
          <a:p>
            <a:pPr marL="0" indent="0">
              <a:buNone/>
            </a:pPr>
            <a:r>
              <a:rPr lang="de-DE" sz="1200" dirty="0"/>
              <a:t>    20ern einbringen könntest?)</a:t>
            </a:r>
            <a:endParaRPr lang="de-DE" sz="2400" dirty="0"/>
          </a:p>
          <a:p>
            <a:pPr marL="0" indent="0">
              <a:buNone/>
            </a:pPr>
            <a:endParaRPr lang="de-DE" sz="1400" dirty="0"/>
          </a:p>
          <a:p>
            <a:pPr marL="0" indent="0">
              <a:buNone/>
            </a:pPr>
            <a:endParaRPr lang="de-DE" sz="2000" dirty="0"/>
          </a:p>
          <a:p>
            <a:pPr marL="0" indent="0">
              <a:buNone/>
            </a:pPr>
            <a:endParaRPr lang="de-DE" sz="2000" dirty="0"/>
          </a:p>
          <a:p>
            <a:r>
              <a:rPr lang="de-DE" dirty="0"/>
              <a:t>Was oder wer</a:t>
            </a:r>
          </a:p>
          <a:p>
            <a:pPr marL="0" indent="0">
              <a:buNone/>
            </a:pPr>
            <a:r>
              <a:rPr lang="de-DE" dirty="0"/>
              <a:t>  inspiriert dich?</a:t>
            </a:r>
          </a:p>
          <a:p>
            <a:pPr marL="0" indent="0">
              <a:buNone/>
            </a:pPr>
            <a:r>
              <a:rPr lang="de-DE" sz="1200" dirty="0"/>
              <a:t>    (Was ist deine Motivation?)</a:t>
            </a:r>
          </a:p>
          <a:p>
            <a:pPr marL="0" indent="0">
              <a:buNone/>
            </a:pPr>
            <a:r>
              <a:rPr lang="de-DE" sz="1200" dirty="0"/>
              <a:t>    </a:t>
            </a:r>
          </a:p>
          <a:p>
            <a:pPr marL="0" indent="0">
              <a:buNone/>
            </a:pPr>
            <a:endParaRPr lang="de-DE" sz="1200" dirty="0"/>
          </a:p>
          <a:p>
            <a:pPr marL="0" indent="0">
              <a:buNone/>
            </a:pPr>
            <a:endParaRPr lang="de-DE" sz="1200" dirty="0"/>
          </a:p>
          <a:p>
            <a:pPr marL="0" indent="0">
              <a:buNone/>
            </a:pPr>
            <a:endParaRPr lang="de-DE" sz="1200" dirty="0"/>
          </a:p>
        </p:txBody>
      </p:sp>
      <p:sp>
        <p:nvSpPr>
          <p:cNvPr id="9" name="Rechteck 8">
            <a:extLst>
              <a:ext uri="{FF2B5EF4-FFF2-40B4-BE49-F238E27FC236}">
                <a16:creationId xmlns:a16="http://schemas.microsoft.com/office/drawing/2014/main" id="{A1DECC22-61E8-4A7A-8155-47A3EA5F1D63}"/>
              </a:ext>
            </a:extLst>
          </p:cNvPr>
          <p:cNvSpPr/>
          <p:nvPr/>
        </p:nvSpPr>
        <p:spPr>
          <a:xfrm>
            <a:off x="3234330" y="4127183"/>
            <a:ext cx="5516381" cy="2014927"/>
          </a:xfrm>
          <a:prstGeom prst="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1414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56000" y="962142"/>
            <a:ext cx="4898850" cy="586541"/>
          </a:xfrm>
        </p:spPr>
        <p:txBody>
          <a:bodyPr/>
          <a:lstStyle/>
          <a:p>
            <a:r>
              <a:rPr lang="de-DE" dirty="0">
                <a:solidFill>
                  <a:srgbClr val="00B0F0"/>
                </a:solidFill>
              </a:rPr>
              <a:t>Respekt!</a:t>
            </a:r>
          </a:p>
        </p:txBody>
      </p:sp>
      <p:sp>
        <p:nvSpPr>
          <p:cNvPr id="3" name="Inhaltsplatzhalter 2"/>
          <p:cNvSpPr>
            <a:spLocks noGrp="1"/>
          </p:cNvSpPr>
          <p:nvPr>
            <p:ph idx="1"/>
          </p:nvPr>
        </p:nvSpPr>
        <p:spPr/>
        <p:txBody>
          <a:bodyPr/>
          <a:lstStyle/>
          <a:p>
            <a:pPr marL="0" indent="0">
              <a:lnSpc>
                <a:spcPct val="130000"/>
              </a:lnSpc>
              <a:buNone/>
            </a:pPr>
            <a:r>
              <a:rPr lang="de-DE" sz="1800" dirty="0"/>
              <a:t>Welche aktuelle oder ältere Kampagne - egal ob TV, Web oder Print - findest du aus strategischer Sicht herausragend und kreativ? </a:t>
            </a:r>
          </a:p>
          <a:p>
            <a:pPr marL="0" indent="0">
              <a:lnSpc>
                <a:spcPct val="130000"/>
              </a:lnSpc>
              <a:buNone/>
            </a:pPr>
            <a:endParaRPr lang="de-DE" sz="1800" dirty="0"/>
          </a:p>
          <a:p>
            <a:pPr marL="0" indent="0">
              <a:lnSpc>
                <a:spcPct val="130000"/>
              </a:lnSpc>
              <a:buNone/>
            </a:pPr>
            <a:r>
              <a:rPr lang="de-DE" sz="1800" dirty="0"/>
              <a:t>Zeige uns ein Beispielmotiv(e) und begründe deine Wahl in drei Sätzen.</a:t>
            </a:r>
          </a:p>
        </p:txBody>
      </p:sp>
      <p:sp>
        <p:nvSpPr>
          <p:cNvPr id="6" name="Fußzeilenplatzhalter 3"/>
          <p:cNvSpPr>
            <a:spLocks noGrp="1"/>
          </p:cNvSpPr>
          <p:nvPr>
            <p:ph type="ftr" sz="quarter" idx="11"/>
          </p:nvPr>
        </p:nvSpPr>
        <p:spPr>
          <a:xfrm>
            <a:off x="278645" y="6467750"/>
            <a:ext cx="2175507" cy="365125"/>
          </a:xfrm>
        </p:spPr>
        <p:txBody>
          <a:bodyPr/>
          <a:lstStyle/>
          <a:p>
            <a:pPr algn="l"/>
            <a:r>
              <a:rPr lang="de-DE" dirty="0">
                <a:solidFill>
                  <a:schemeClr val="bg1">
                    <a:lumMod val="75000"/>
                  </a:schemeClr>
                </a:solidFill>
              </a:rPr>
              <a:t>copytest</a:t>
            </a:r>
          </a:p>
        </p:txBody>
      </p:sp>
      <p:pic>
        <p:nvPicPr>
          <p:cNvPr id="7" name="Bild 6"/>
          <p:cNvPicPr>
            <a:picLocks noChangeAspect="1"/>
          </p:cNvPicPr>
          <p:nvPr/>
        </p:nvPicPr>
        <p:blipFill rotWithShape="1">
          <a:blip r:embed="rId2">
            <a:extLst>
              <a:ext uri="{BEBA8EAE-BF5A-486C-A8C5-ECC9F3942E4B}">
                <a14:imgProps xmlns:a14="http://schemas.microsoft.com/office/drawing/2010/main">
                  <a14:imgLayer r:embed="rId3">
                    <a14:imgEffect>
                      <a14:sharpenSoften amount="22000"/>
                    </a14:imgEffect>
                    <a14:imgEffect>
                      <a14:saturation sat="111000"/>
                    </a14:imgEffect>
                    <a14:imgEffect>
                      <a14:brightnessContrast bright="3000" contrast="-10000"/>
                    </a14:imgEffect>
                  </a14:imgLayer>
                </a14:imgProps>
              </a:ext>
              <a:ext uri="{28A0092B-C50C-407E-A947-70E740481C1C}">
                <a14:useLocalDpi xmlns:a14="http://schemas.microsoft.com/office/drawing/2010/main" val="0"/>
              </a:ext>
            </a:extLst>
          </a:blip>
          <a:srcRect l="13517" r="12140"/>
          <a:stretch/>
        </p:blipFill>
        <p:spPr>
          <a:xfrm rot="20945970">
            <a:off x="817124" y="2364311"/>
            <a:ext cx="2159541" cy="2904837"/>
          </a:xfrm>
          <a:prstGeom prst="rect">
            <a:avLst/>
          </a:prstGeom>
        </p:spPr>
      </p:pic>
    </p:spTree>
    <p:extLst>
      <p:ext uri="{BB962C8B-B14F-4D97-AF65-F5344CB8AC3E}">
        <p14:creationId xmlns:p14="http://schemas.microsoft.com/office/powerpoint/2010/main" val="1228165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a:spLocks noGrp="1"/>
          </p:cNvSpPr>
          <p:nvPr>
            <p:ph type="ftr" sz="quarter" idx="11"/>
          </p:nvPr>
        </p:nvSpPr>
        <p:spPr>
          <a:xfrm>
            <a:off x="278645" y="6467750"/>
            <a:ext cx="2175507" cy="365125"/>
          </a:xfrm>
        </p:spPr>
        <p:txBody>
          <a:bodyPr/>
          <a:lstStyle/>
          <a:p>
            <a:pPr algn="l"/>
            <a:r>
              <a:rPr lang="de-DE" dirty="0">
                <a:solidFill>
                  <a:schemeClr val="bg1">
                    <a:lumMod val="75000"/>
                  </a:schemeClr>
                </a:solidFill>
              </a:rPr>
              <a:t>copytest</a:t>
            </a:r>
          </a:p>
        </p:txBody>
      </p:sp>
      <p:sp>
        <p:nvSpPr>
          <p:cNvPr id="7" name="Rechteck 6"/>
          <p:cNvSpPr/>
          <p:nvPr/>
        </p:nvSpPr>
        <p:spPr>
          <a:xfrm>
            <a:off x="282633" y="349135"/>
            <a:ext cx="8562109" cy="5868785"/>
          </a:xfrm>
          <a:prstGeom prst="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8" name="Gerade Verbindung 7"/>
          <p:cNvCxnSpPr/>
          <p:nvPr/>
        </p:nvCxnSpPr>
        <p:spPr>
          <a:xfrm flipV="1">
            <a:off x="337204" y="2042809"/>
            <a:ext cx="8514966" cy="20695"/>
          </a:xfrm>
          <a:prstGeom prst="line">
            <a:avLst/>
          </a:prstGeom>
          <a:ln cmpd="dbl">
            <a:solidFill>
              <a:srgbClr val="00B0F0"/>
            </a:solidFill>
            <a:prstDash val="sysDot"/>
          </a:ln>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275205" y="370237"/>
            <a:ext cx="4565609" cy="307777"/>
          </a:xfrm>
          <a:prstGeom prst="rect">
            <a:avLst/>
          </a:prstGeom>
          <a:noFill/>
        </p:spPr>
        <p:txBody>
          <a:bodyPr wrap="none" rtlCol="0">
            <a:spAutoFit/>
          </a:bodyPr>
          <a:lstStyle/>
          <a:p>
            <a:r>
              <a:rPr lang="de-DE" sz="1400" dirty="0">
                <a:latin typeface="Helvetica" charset="0"/>
                <a:ea typeface="Helvetica" charset="0"/>
                <a:cs typeface="Helvetica" charset="0"/>
              </a:rPr>
              <a:t>Warum hast du dich für diese Kampagne entschieden?</a:t>
            </a:r>
          </a:p>
        </p:txBody>
      </p:sp>
      <p:sp>
        <p:nvSpPr>
          <p:cNvPr id="12" name="Textfeld 11"/>
          <p:cNvSpPr txBox="1"/>
          <p:nvPr/>
        </p:nvSpPr>
        <p:spPr>
          <a:xfrm>
            <a:off x="337204" y="2063504"/>
            <a:ext cx="3597460" cy="307777"/>
          </a:xfrm>
          <a:prstGeom prst="rect">
            <a:avLst/>
          </a:prstGeom>
          <a:noFill/>
        </p:spPr>
        <p:txBody>
          <a:bodyPr wrap="none" rtlCol="0">
            <a:spAutoFit/>
          </a:bodyPr>
          <a:lstStyle/>
          <a:p>
            <a:r>
              <a:rPr lang="de-DE" sz="1400" dirty="0">
                <a:latin typeface="Helvetica" charset="0"/>
                <a:ea typeface="Helvetica" charset="0"/>
                <a:cs typeface="Helvetica" charset="0"/>
              </a:rPr>
              <a:t>Beschreibe / Illustriere die Kampagne kurz.</a:t>
            </a:r>
          </a:p>
        </p:txBody>
      </p:sp>
    </p:spTree>
    <p:extLst>
      <p:ext uri="{BB962C8B-B14F-4D97-AF65-F5344CB8AC3E}">
        <p14:creationId xmlns:p14="http://schemas.microsoft.com/office/powerpoint/2010/main" val="139252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87950" y="390249"/>
            <a:ext cx="4898850" cy="586541"/>
          </a:xfrm>
        </p:spPr>
        <p:txBody>
          <a:bodyPr/>
          <a:lstStyle/>
          <a:p>
            <a:r>
              <a:rPr lang="de-DE" dirty="0">
                <a:solidFill>
                  <a:srgbClr val="00B0F0"/>
                </a:solidFill>
              </a:rPr>
              <a:t>... und App geht</a:t>
            </a:r>
            <a:r>
              <a:rPr lang="fr-FR" dirty="0">
                <a:solidFill>
                  <a:srgbClr val="00B0F0"/>
                </a:solidFill>
              </a:rPr>
              <a:t>’</a:t>
            </a:r>
            <a:r>
              <a:rPr lang="de-DE" dirty="0">
                <a:solidFill>
                  <a:srgbClr val="00B0F0"/>
                </a:solidFill>
              </a:rPr>
              <a:t>s!</a:t>
            </a:r>
          </a:p>
        </p:txBody>
      </p:sp>
      <p:sp>
        <p:nvSpPr>
          <p:cNvPr id="3" name="Inhaltsplatzhalter 2"/>
          <p:cNvSpPr>
            <a:spLocks noGrp="1"/>
          </p:cNvSpPr>
          <p:nvPr>
            <p:ph idx="1"/>
          </p:nvPr>
        </p:nvSpPr>
        <p:spPr>
          <a:xfrm>
            <a:off x="3707476" y="1195754"/>
            <a:ext cx="4979324" cy="5401994"/>
          </a:xfrm>
        </p:spPr>
        <p:txBody>
          <a:bodyPr/>
          <a:lstStyle/>
          <a:p>
            <a:pPr marL="0" indent="0">
              <a:lnSpc>
                <a:spcPct val="130000"/>
              </a:lnSpc>
              <a:buNone/>
            </a:pPr>
            <a:r>
              <a:rPr lang="de-DE" sz="1800" dirty="0">
                <a:latin typeface="Helvetica" charset="0"/>
                <a:ea typeface="Helvetica" charset="0"/>
                <a:cs typeface="Helvetica" charset="0"/>
              </a:rPr>
              <a:t>Stell Dir vor, Du betreust ein App-Startup, welches seine neue Finanz- App mit nur knappen Ressourcen möglichst effizient bewerben möchte. </a:t>
            </a:r>
          </a:p>
          <a:p>
            <a:pPr marL="0" indent="0">
              <a:lnSpc>
                <a:spcPct val="130000"/>
              </a:lnSpc>
              <a:buNone/>
            </a:pPr>
            <a:r>
              <a:rPr lang="de-DE" sz="1800" dirty="0"/>
              <a:t>Deine Aufgabe: Mach die App in der Zielgruppe bekannt.</a:t>
            </a:r>
          </a:p>
          <a:p>
            <a:pPr marL="342900" indent="-342900">
              <a:lnSpc>
                <a:spcPct val="130000"/>
              </a:lnSpc>
              <a:buAutoNum type="arabicParenR"/>
            </a:pPr>
            <a:r>
              <a:rPr lang="de-DE" sz="1800" dirty="0"/>
              <a:t>Überlege dir eine coole Headline und einen prägnanten Claim für die Finanz-App.</a:t>
            </a:r>
          </a:p>
          <a:p>
            <a:pPr marL="342900" indent="-342900">
              <a:lnSpc>
                <a:spcPct val="130000"/>
              </a:lnSpc>
              <a:buAutoNum type="arabicParenR"/>
            </a:pPr>
            <a:r>
              <a:rPr lang="de-DE" sz="1800" dirty="0"/>
              <a:t>Identifiziere und beschreibe die Zielgruppe, was verbirgt sich hinter ihr. </a:t>
            </a:r>
          </a:p>
          <a:p>
            <a:pPr marL="342900" indent="-342900">
              <a:lnSpc>
                <a:spcPct val="130000"/>
              </a:lnSpc>
              <a:buAutoNum type="arabicParenR"/>
            </a:pPr>
            <a:r>
              <a:rPr lang="de-DE" sz="1800" dirty="0"/>
              <a:t>Wie erreichst du die Zielgruppe am besten? Überlege, über welche Kanäle du die App bewerben würdest. Begründe deine Wahl.  </a:t>
            </a:r>
          </a:p>
        </p:txBody>
      </p:sp>
      <p:sp>
        <p:nvSpPr>
          <p:cNvPr id="6" name="Fußzeilenplatzhalter 3"/>
          <p:cNvSpPr>
            <a:spLocks noGrp="1"/>
          </p:cNvSpPr>
          <p:nvPr>
            <p:ph type="ftr" sz="quarter" idx="11"/>
          </p:nvPr>
        </p:nvSpPr>
        <p:spPr>
          <a:xfrm>
            <a:off x="278645" y="6467750"/>
            <a:ext cx="2175507" cy="365125"/>
          </a:xfrm>
        </p:spPr>
        <p:txBody>
          <a:bodyPr/>
          <a:lstStyle/>
          <a:p>
            <a:pPr algn="l"/>
            <a:r>
              <a:rPr lang="de-DE" dirty="0">
                <a:solidFill>
                  <a:schemeClr val="bg1">
                    <a:lumMod val="75000"/>
                  </a:schemeClr>
                </a:solidFill>
              </a:rPr>
              <a:t>copytest</a:t>
            </a:r>
          </a:p>
        </p:txBody>
      </p:sp>
      <p:sp>
        <p:nvSpPr>
          <p:cNvPr id="4" name="Rechteck 3"/>
          <p:cNvSpPr/>
          <p:nvPr/>
        </p:nvSpPr>
        <p:spPr>
          <a:xfrm>
            <a:off x="278645" y="2200940"/>
            <a:ext cx="3158836" cy="4231928"/>
          </a:xfrm>
          <a:prstGeom prst="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feld 7"/>
          <p:cNvSpPr txBox="1"/>
          <p:nvPr/>
        </p:nvSpPr>
        <p:spPr>
          <a:xfrm>
            <a:off x="345908" y="2365820"/>
            <a:ext cx="3025833" cy="4231928"/>
          </a:xfrm>
          <a:prstGeom prst="rect">
            <a:avLst/>
          </a:prstGeom>
          <a:noFill/>
        </p:spPr>
        <p:txBody>
          <a:bodyPr wrap="square" rtlCol="0">
            <a:spAutoFit/>
          </a:bodyPr>
          <a:lstStyle/>
          <a:p>
            <a:r>
              <a:rPr lang="de-DE" sz="1500" b="1" dirty="0">
                <a:solidFill>
                  <a:srgbClr val="00B0F0"/>
                </a:solidFill>
                <a:latin typeface="Helvetica" charset="0"/>
                <a:ea typeface="Helvetica" charset="0"/>
                <a:cs typeface="Helvetica" charset="0"/>
              </a:rPr>
              <a:t>Die App</a:t>
            </a:r>
            <a:r>
              <a:rPr lang="de-DE" sz="1500" dirty="0">
                <a:solidFill>
                  <a:srgbClr val="00B0F0"/>
                </a:solidFill>
                <a:latin typeface="Helvetica" charset="0"/>
                <a:ea typeface="Helvetica" charset="0"/>
                <a:cs typeface="Helvetica" charset="0"/>
              </a:rPr>
              <a:t>: </a:t>
            </a:r>
          </a:p>
          <a:p>
            <a:r>
              <a:rPr lang="de-DE" sz="1500" dirty="0">
                <a:solidFill>
                  <a:srgbClr val="00B0F0"/>
                </a:solidFill>
                <a:latin typeface="Helvetica" charset="0"/>
                <a:ea typeface="Helvetica" charset="0"/>
                <a:cs typeface="Helvetica" charset="0"/>
              </a:rPr>
              <a:t>Mit Hilfe der App können Ausgaben und Rechnungen unter Freunden (mehreren Personen) einfach aufgeteilt und verrechnet werden. Kosten können mit einzelnen Gruppenmitgliedern geteilt werden, mit der gesamten Gruppe oder beides zugleich. Die App wird im Anschluss genau angeben, wer wem wieviel Geld schuldet, beziehungsweise wie viel Geld man noch von einzelnen Gruppenmitgliedern erhält. Rechnerei und Verwirrung bleibt einem so erspart. </a:t>
            </a:r>
          </a:p>
          <a:p>
            <a:endParaRPr lang="de-DE" sz="1400" dirty="0">
              <a:solidFill>
                <a:srgbClr val="00B0F0"/>
              </a:solidFill>
              <a:latin typeface="Helvetica" charset="0"/>
              <a:ea typeface="Helvetica" charset="0"/>
              <a:cs typeface="Helvetica" charset="0"/>
            </a:endParaRPr>
          </a:p>
        </p:txBody>
      </p:sp>
      <p:pic>
        <p:nvPicPr>
          <p:cNvPr id="5" name="Bild 4"/>
          <p:cNvPicPr>
            <a:picLocks noChangeAspect="1"/>
          </p:cNvPicPr>
          <p:nvPr/>
        </p:nvPicPr>
        <p:blipFill rotWithShape="1">
          <a:blip r:embed="rId2">
            <a:extLst>
              <a:ext uri="{28A0092B-C50C-407E-A947-70E740481C1C}">
                <a14:useLocalDpi xmlns:a14="http://schemas.microsoft.com/office/drawing/2010/main" val="0"/>
              </a:ext>
            </a:extLst>
          </a:blip>
          <a:srcRect l="8408" t="9102" r="10111" b="11868"/>
          <a:stretch/>
        </p:blipFill>
        <p:spPr>
          <a:xfrm rot="21242403">
            <a:off x="1044536" y="387825"/>
            <a:ext cx="1665962" cy="1615858"/>
          </a:xfrm>
          <a:prstGeom prst="rect">
            <a:avLst/>
          </a:prstGeom>
        </p:spPr>
      </p:pic>
    </p:spTree>
    <p:extLst>
      <p:ext uri="{BB962C8B-B14F-4D97-AF65-F5344CB8AC3E}">
        <p14:creationId xmlns:p14="http://schemas.microsoft.com/office/powerpoint/2010/main" val="1390432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3"/>
          <p:cNvSpPr>
            <a:spLocks noGrp="1"/>
          </p:cNvSpPr>
          <p:nvPr>
            <p:ph type="ftr" sz="quarter" idx="11"/>
          </p:nvPr>
        </p:nvSpPr>
        <p:spPr>
          <a:xfrm>
            <a:off x="278645" y="6467750"/>
            <a:ext cx="2175507" cy="365125"/>
          </a:xfrm>
        </p:spPr>
        <p:txBody>
          <a:bodyPr/>
          <a:lstStyle/>
          <a:p>
            <a:pPr algn="l"/>
            <a:r>
              <a:rPr lang="de-DE" dirty="0">
                <a:solidFill>
                  <a:schemeClr val="bg1">
                    <a:lumMod val="75000"/>
                  </a:schemeClr>
                </a:solidFill>
              </a:rPr>
              <a:t>copytest</a:t>
            </a:r>
          </a:p>
        </p:txBody>
      </p:sp>
      <p:sp>
        <p:nvSpPr>
          <p:cNvPr id="8" name="Rechteck 7"/>
          <p:cNvSpPr/>
          <p:nvPr/>
        </p:nvSpPr>
        <p:spPr>
          <a:xfrm>
            <a:off x="498764" y="548641"/>
            <a:ext cx="8129847" cy="1579418"/>
          </a:xfrm>
          <a:prstGeom prst="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98764" y="2527069"/>
            <a:ext cx="8129847" cy="3408218"/>
          </a:xfrm>
          <a:prstGeom prst="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extfeld 10"/>
          <p:cNvSpPr txBox="1"/>
          <p:nvPr/>
        </p:nvSpPr>
        <p:spPr>
          <a:xfrm>
            <a:off x="492601" y="556729"/>
            <a:ext cx="1946367" cy="307777"/>
          </a:xfrm>
          <a:prstGeom prst="rect">
            <a:avLst/>
          </a:prstGeom>
          <a:noFill/>
        </p:spPr>
        <p:txBody>
          <a:bodyPr wrap="none" rtlCol="0">
            <a:spAutoFit/>
          </a:bodyPr>
          <a:lstStyle/>
          <a:p>
            <a:r>
              <a:rPr lang="de-DE" sz="1400" dirty="0">
                <a:latin typeface="Helvetica" charset="0"/>
                <a:ea typeface="Helvetica" charset="0"/>
                <a:cs typeface="Helvetica" charset="0"/>
              </a:rPr>
              <a:t>Headline und Claim ...</a:t>
            </a:r>
          </a:p>
        </p:txBody>
      </p:sp>
      <p:sp>
        <p:nvSpPr>
          <p:cNvPr id="13" name="Textfeld 12"/>
          <p:cNvSpPr txBox="1"/>
          <p:nvPr/>
        </p:nvSpPr>
        <p:spPr>
          <a:xfrm>
            <a:off x="492601" y="2544973"/>
            <a:ext cx="5882508" cy="307777"/>
          </a:xfrm>
          <a:prstGeom prst="rect">
            <a:avLst/>
          </a:prstGeom>
          <a:noFill/>
        </p:spPr>
        <p:txBody>
          <a:bodyPr wrap="none" rtlCol="0">
            <a:spAutoFit/>
          </a:bodyPr>
          <a:lstStyle/>
          <a:p>
            <a:r>
              <a:rPr lang="de-DE" sz="1400" dirty="0">
                <a:latin typeface="Helvetica" charset="0"/>
                <a:ea typeface="Helvetica" charset="0"/>
                <a:cs typeface="Helvetica" charset="0"/>
              </a:rPr>
              <a:t>Beschreibe die Zielgruppe ... (bspw. Alter, Beruf, Wohnort, Hobbys, etc.)</a:t>
            </a:r>
          </a:p>
        </p:txBody>
      </p:sp>
    </p:spTree>
    <p:extLst>
      <p:ext uri="{BB962C8B-B14F-4D97-AF65-F5344CB8AC3E}">
        <p14:creationId xmlns:p14="http://schemas.microsoft.com/office/powerpoint/2010/main" val="1026472669"/>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632</Words>
  <Application>Microsoft Office PowerPoint</Application>
  <PresentationFormat>Bildschirmpräsentation (4:3)</PresentationFormat>
  <Paragraphs>88</Paragraphs>
  <Slides>14</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14</vt:i4>
      </vt:variant>
    </vt:vector>
  </HeadingPairs>
  <TitlesOfParts>
    <vt:vector size="21" baseType="lpstr">
      <vt:lpstr>Arial</vt:lpstr>
      <vt:lpstr>Calibri</vt:lpstr>
      <vt:lpstr>Helvetica</vt:lpstr>
      <vt:lpstr>Lucida Grande</vt:lpstr>
      <vt:lpstr>Notes-Bold</vt:lpstr>
      <vt:lpstr>Notes-Regular</vt:lpstr>
      <vt:lpstr>Office-Design</vt:lpstr>
      <vt:lpstr>COPYTEST FÜR NEU_ZWANZIGER</vt:lpstr>
      <vt:lpstr>PowerPoint-Präsentation</vt:lpstr>
      <vt:lpstr>WHO ARE YOU ?</vt:lpstr>
      <vt:lpstr>Steckbrief!</vt:lpstr>
      <vt:lpstr>Steckbrief!</vt:lpstr>
      <vt:lpstr>Respekt!</vt:lpstr>
      <vt:lpstr>PowerPoint-Präsentation</vt:lpstr>
      <vt:lpstr>... und App geht’s!</vt:lpstr>
      <vt:lpstr>PowerPoint-Präsentation</vt:lpstr>
      <vt:lpstr>PowerPoint-Präsentation</vt:lpstr>
      <vt:lpstr>PowerPoint-Präsentation</vt:lpstr>
      <vt:lpstr>PowerPoint-Präsentation</vt:lpstr>
      <vt:lpstr>PowerPoint-Präsentation</vt:lpstr>
      <vt:lpstr>Fertig! ... naja, fast.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Pablo Jost</dc:creator>
  <cp:lastModifiedBy>kristin.hirschberger</cp:lastModifiedBy>
  <cp:revision>56</cp:revision>
  <dcterms:created xsi:type="dcterms:W3CDTF">2011-02-04T13:39:55Z</dcterms:created>
  <dcterms:modified xsi:type="dcterms:W3CDTF">2022-05-07T11:23:04Z</dcterms:modified>
</cp:coreProperties>
</file>